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56" r:id="rId2"/>
    <p:sldId id="278" r:id="rId3"/>
    <p:sldId id="279" r:id="rId4"/>
    <p:sldId id="324" r:id="rId5"/>
    <p:sldId id="281" r:id="rId6"/>
    <p:sldId id="325" r:id="rId7"/>
    <p:sldId id="280" r:id="rId8"/>
    <p:sldId id="322" r:id="rId9"/>
    <p:sldId id="332" r:id="rId10"/>
    <p:sldId id="334" r:id="rId11"/>
    <p:sldId id="333" r:id="rId12"/>
    <p:sldId id="319" r:id="rId13"/>
    <p:sldId id="320" r:id="rId14"/>
    <p:sldId id="275" r:id="rId15"/>
    <p:sldId id="314" r:id="rId16"/>
    <p:sldId id="315" r:id="rId17"/>
    <p:sldId id="323" r:id="rId18"/>
    <p:sldId id="330" r:id="rId19"/>
    <p:sldId id="295" r:id="rId20"/>
    <p:sldId id="33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74890" autoAdjust="0"/>
  </p:normalViewPr>
  <p:slideViewPr>
    <p:cSldViewPr snapToGrid="0">
      <p:cViewPr>
        <p:scale>
          <a:sx n="50" d="100"/>
          <a:sy n="50" d="100"/>
        </p:scale>
        <p:origin x="1304" y="40"/>
      </p:cViewPr>
      <p:guideLst>
        <p:guide orient="horz" pos="2160"/>
        <p:guide pos="3840"/>
      </p:guideLst>
    </p:cSldViewPr>
  </p:slideViewPr>
  <p:outlineViewPr>
    <p:cViewPr>
      <p:scale>
        <a:sx n="33" d="100"/>
        <a:sy n="33" d="100"/>
      </p:scale>
      <p:origin x="0" y="-10344"/>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064294-D6AA-492A-B378-75AA31BFA228}" type="datetimeFigureOut">
              <a:rPr lang="en-US" smtClean="0"/>
              <a:t>8/2/2020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9F1BE2-D1DC-4379-A4D0-18531926C71B}" type="slidenum">
              <a:rPr lang="en-US" smtClean="0"/>
              <a:t>‹#›</a:t>
            </a:fld>
            <a:endParaRPr lang="en-US"/>
          </a:p>
        </p:txBody>
      </p:sp>
    </p:spTree>
    <p:extLst>
      <p:ext uri="{BB962C8B-B14F-4D97-AF65-F5344CB8AC3E}">
        <p14:creationId xmlns:p14="http://schemas.microsoft.com/office/powerpoint/2010/main" val="3379043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9F1BE2-D1DC-4379-A4D0-18531926C71B}" type="slidenum">
              <a:rPr lang="en-US" smtClean="0"/>
              <a:t>3</a:t>
            </a:fld>
            <a:endParaRPr lang="en-US"/>
          </a:p>
        </p:txBody>
      </p:sp>
    </p:spTree>
    <p:extLst>
      <p:ext uri="{BB962C8B-B14F-4D97-AF65-F5344CB8AC3E}">
        <p14:creationId xmlns:p14="http://schemas.microsoft.com/office/powerpoint/2010/main" val="1004196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9F1BE2-D1DC-4379-A4D0-18531926C71B}" type="slidenum">
              <a:rPr lang="en-US" smtClean="0"/>
              <a:t>5</a:t>
            </a:fld>
            <a:endParaRPr lang="en-US"/>
          </a:p>
        </p:txBody>
      </p:sp>
    </p:spTree>
    <p:extLst>
      <p:ext uri="{BB962C8B-B14F-4D97-AF65-F5344CB8AC3E}">
        <p14:creationId xmlns:p14="http://schemas.microsoft.com/office/powerpoint/2010/main" val="1382985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9F1BE2-D1DC-4379-A4D0-18531926C71B}" type="slidenum">
              <a:rPr lang="en-US" smtClean="0"/>
              <a:t>8</a:t>
            </a:fld>
            <a:endParaRPr lang="en-US"/>
          </a:p>
        </p:txBody>
      </p:sp>
    </p:spTree>
    <p:extLst>
      <p:ext uri="{BB962C8B-B14F-4D97-AF65-F5344CB8AC3E}">
        <p14:creationId xmlns:p14="http://schemas.microsoft.com/office/powerpoint/2010/main" val="2627458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9F1BE2-D1DC-4379-A4D0-18531926C71B}" type="slidenum">
              <a:rPr lang="en-US" smtClean="0"/>
              <a:t>12</a:t>
            </a:fld>
            <a:endParaRPr lang="en-US"/>
          </a:p>
        </p:txBody>
      </p:sp>
    </p:spTree>
    <p:extLst>
      <p:ext uri="{BB962C8B-B14F-4D97-AF65-F5344CB8AC3E}">
        <p14:creationId xmlns:p14="http://schemas.microsoft.com/office/powerpoint/2010/main" val="653443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Economics is pretty Male, but</a:t>
            </a:r>
            <a:r>
              <a:rPr lang="en-US" baseline="0" dirty="0"/>
              <a:t> what does this mean? </a:t>
            </a:r>
            <a:endParaRPr lang="en-US" dirty="0"/>
          </a:p>
        </p:txBody>
      </p:sp>
      <p:sp>
        <p:nvSpPr>
          <p:cNvPr id="4" name="Slide Number Placeholder 3"/>
          <p:cNvSpPr>
            <a:spLocks noGrp="1"/>
          </p:cNvSpPr>
          <p:nvPr>
            <p:ph type="sldNum" sz="quarter" idx="10"/>
          </p:nvPr>
        </p:nvSpPr>
        <p:spPr/>
        <p:txBody>
          <a:bodyPr/>
          <a:lstStyle/>
          <a:p>
            <a:fld id="{F89F1BE2-D1DC-4379-A4D0-18531926C71B}" type="slidenum">
              <a:rPr lang="en-US" smtClean="0"/>
              <a:t>13</a:t>
            </a:fld>
            <a:endParaRPr lang="en-US"/>
          </a:p>
        </p:txBody>
      </p:sp>
    </p:spTree>
    <p:extLst>
      <p:ext uri="{BB962C8B-B14F-4D97-AF65-F5344CB8AC3E}">
        <p14:creationId xmlns:p14="http://schemas.microsoft.com/office/powerpoint/2010/main" val="3822377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paper goes into depth about why some of these conditions may occur and offers some solutions. </a:t>
            </a:r>
            <a:endParaRPr lang="en-US" dirty="0"/>
          </a:p>
        </p:txBody>
      </p:sp>
      <p:sp>
        <p:nvSpPr>
          <p:cNvPr id="4" name="Slide Number Placeholder 3"/>
          <p:cNvSpPr>
            <a:spLocks noGrp="1"/>
          </p:cNvSpPr>
          <p:nvPr>
            <p:ph type="sldNum" sz="quarter" idx="10"/>
          </p:nvPr>
        </p:nvSpPr>
        <p:spPr/>
        <p:txBody>
          <a:bodyPr/>
          <a:lstStyle/>
          <a:p>
            <a:fld id="{F89F1BE2-D1DC-4379-A4D0-18531926C71B}" type="slidenum">
              <a:rPr lang="en-US" smtClean="0"/>
              <a:t>14</a:t>
            </a:fld>
            <a:endParaRPr lang="en-US"/>
          </a:p>
        </p:txBody>
      </p:sp>
    </p:spTree>
    <p:extLst>
      <p:ext uri="{BB962C8B-B14F-4D97-AF65-F5344CB8AC3E}">
        <p14:creationId xmlns:p14="http://schemas.microsoft.com/office/powerpoint/2010/main" val="3495778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9F1BE2-D1DC-4379-A4D0-18531926C71B}" type="slidenum">
              <a:rPr lang="en-US" smtClean="0"/>
              <a:t>17</a:t>
            </a:fld>
            <a:endParaRPr lang="en-US"/>
          </a:p>
        </p:txBody>
      </p:sp>
    </p:spTree>
    <p:extLst>
      <p:ext uri="{BB962C8B-B14F-4D97-AF65-F5344CB8AC3E}">
        <p14:creationId xmlns:p14="http://schemas.microsoft.com/office/powerpoint/2010/main" val="45965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9F1BE2-D1DC-4379-A4D0-18531926C71B}" type="slidenum">
              <a:rPr lang="en-US" smtClean="0"/>
              <a:t>18</a:t>
            </a:fld>
            <a:endParaRPr lang="en-US"/>
          </a:p>
        </p:txBody>
      </p:sp>
    </p:spTree>
    <p:extLst>
      <p:ext uri="{BB962C8B-B14F-4D97-AF65-F5344CB8AC3E}">
        <p14:creationId xmlns:p14="http://schemas.microsoft.com/office/powerpoint/2010/main" val="3406822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9F1BE2-D1DC-4379-A4D0-18531926C71B}" type="slidenum">
              <a:rPr lang="en-US" smtClean="0"/>
              <a:t>19</a:t>
            </a:fld>
            <a:endParaRPr lang="en-US"/>
          </a:p>
        </p:txBody>
      </p:sp>
    </p:spTree>
    <p:extLst>
      <p:ext uri="{BB962C8B-B14F-4D97-AF65-F5344CB8AC3E}">
        <p14:creationId xmlns:p14="http://schemas.microsoft.com/office/powerpoint/2010/main" val="3446844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5989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1757803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5309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8ED606-9E67-40B4-9273-8868E63950D9}" type="datetimeFigureOut">
              <a:rPr lang="en-US" smtClean="0"/>
              <a:t>8/2/2020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1817726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8ED606-9E67-40B4-9273-8868E63950D9}" type="datetimeFigureOut">
              <a:rPr lang="en-US" smtClean="0"/>
              <a:t>8/2/2020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3470401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8ED606-9E67-40B4-9273-8868E63950D9}" type="datetimeFigureOut">
              <a:rPr lang="en-US" smtClean="0"/>
              <a:t>8/2/2020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482115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98ED606-9E67-40B4-9273-8868E63950D9}" type="datetimeFigureOut">
              <a:rPr lang="en-US" smtClean="0"/>
              <a:t>8/2/2020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3581824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98ED606-9E67-40B4-9273-8868E63950D9}" type="datetimeFigureOut">
              <a:rPr lang="en-US" smtClean="0"/>
              <a:t>8/2/2020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0F98079-D119-420F-8B5D-60C84828FB90}" type="slidenum">
              <a:rPr lang="en-US" smtClean="0"/>
              <a:t>‹#›</a:t>
            </a:fld>
            <a:endParaRPr lang="en-US"/>
          </a:p>
        </p:txBody>
      </p:sp>
    </p:spTree>
    <p:extLst>
      <p:ext uri="{BB962C8B-B14F-4D97-AF65-F5344CB8AC3E}">
        <p14:creationId xmlns:p14="http://schemas.microsoft.com/office/powerpoint/2010/main" val="1804242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8ED606-9E67-40B4-9273-8868E63950D9}" type="datetimeFigureOut">
              <a:rPr lang="en-US" smtClean="0"/>
              <a:t>8/2/2020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2476367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2926080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2481373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98ED606-9E67-40B4-9273-8868E63950D9}" type="datetimeFigureOut">
              <a:rPr lang="en-US" smtClean="0"/>
              <a:t>8/2/2020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0F98079-D119-420F-8B5D-60C84828FB9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4422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pubs.aeaweb.org/doi/pdfplus/10.1257/jep.30.4.22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Overview to the Economics Profession</a:t>
            </a:r>
          </a:p>
        </p:txBody>
      </p:sp>
      <p:sp>
        <p:nvSpPr>
          <p:cNvPr id="4" name="Subtitle 3"/>
          <p:cNvSpPr>
            <a:spLocks noGrp="1"/>
          </p:cNvSpPr>
          <p:nvPr>
            <p:ph type="subTitle" idx="1"/>
          </p:nvPr>
        </p:nvSpPr>
        <p:spPr/>
        <p:txBody>
          <a:bodyPr/>
          <a:lstStyle/>
          <a:p>
            <a:r>
              <a:rPr lang="en-US" dirty="0"/>
              <a:t>By: Natalie Duncombe</a:t>
            </a:r>
          </a:p>
        </p:txBody>
      </p:sp>
    </p:spTree>
    <p:extLst>
      <p:ext uri="{BB962C8B-B14F-4D97-AF65-F5344CB8AC3E}">
        <p14:creationId xmlns:p14="http://schemas.microsoft.com/office/powerpoint/2010/main" val="4125572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 PhD in Economics? </a:t>
            </a:r>
          </a:p>
        </p:txBody>
      </p:sp>
      <p:sp>
        <p:nvSpPr>
          <p:cNvPr id="3" name="Content Placeholder 2"/>
          <p:cNvSpPr>
            <a:spLocks noGrp="1"/>
          </p:cNvSpPr>
          <p:nvPr>
            <p:ph idx="1"/>
          </p:nvPr>
        </p:nvSpPr>
        <p:spPr/>
        <p:txBody>
          <a:bodyPr/>
          <a:lstStyle/>
          <a:p>
            <a:endParaRPr lang="en-US" dirty="0"/>
          </a:p>
          <a:p>
            <a:endParaRPr lang="en-US" dirty="0"/>
          </a:p>
          <a:p>
            <a:pPr marL="0" indent="0">
              <a:buNone/>
            </a:pPr>
            <a:r>
              <a:rPr lang="en-US" dirty="0"/>
              <a:t>“You should never forget that the purpose of a Ph.D. program in economics is to train you in the </a:t>
            </a:r>
            <a:r>
              <a:rPr lang="en-US" i="1" dirty="0"/>
              <a:t>profession</a:t>
            </a:r>
            <a:r>
              <a:rPr lang="en-US" dirty="0"/>
              <a:t> of economic research. Put differently, </a:t>
            </a:r>
            <a:r>
              <a:rPr lang="en-US" b="1" dirty="0"/>
              <a:t>a Ph.D. program in economics is meant to train you to become a research professor in economics</a:t>
            </a:r>
            <a:r>
              <a:rPr lang="en-US" dirty="0"/>
              <a:t>. It is not meant to train you to be a quant jock on Wall Street or a policy maker in Washington.”</a:t>
            </a:r>
          </a:p>
          <a:p>
            <a:pPr marL="871400" lvl="5" indent="0">
              <a:buNone/>
            </a:pPr>
            <a:endParaRPr lang="en-US" dirty="0"/>
          </a:p>
          <a:p>
            <a:pPr marL="0" indent="0">
              <a:buNone/>
            </a:pPr>
            <a:r>
              <a:rPr lang="en-US" dirty="0"/>
              <a:t>					 - Stuart J. </a:t>
            </a:r>
            <a:r>
              <a:rPr lang="en-US" dirty="0" err="1"/>
              <a:t>Hillmon</a:t>
            </a:r>
            <a:r>
              <a:rPr lang="en-US" dirty="0"/>
              <a:t>, </a:t>
            </a:r>
            <a:r>
              <a:rPr lang="en-US" i="1" dirty="0"/>
              <a:t>Getting a PhD in Economics	</a:t>
            </a:r>
            <a:endParaRPr lang="en-US" dirty="0"/>
          </a:p>
        </p:txBody>
      </p:sp>
    </p:spTree>
    <p:extLst>
      <p:ext uri="{BB962C8B-B14F-4D97-AF65-F5344CB8AC3E}">
        <p14:creationId xmlns:p14="http://schemas.microsoft.com/office/powerpoint/2010/main" val="3040585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and Bad reasons for doing a PhD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44462125"/>
              </p:ext>
            </p:extLst>
          </p:nvPr>
        </p:nvGraphicFramePr>
        <p:xfrm>
          <a:off x="1096963" y="1846263"/>
          <a:ext cx="10058400" cy="348488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tblGrid>
              <a:tr h="370840">
                <a:tc>
                  <a:txBody>
                    <a:bodyPr/>
                    <a:lstStyle/>
                    <a:p>
                      <a:r>
                        <a:rPr lang="en-US" dirty="0"/>
                        <a:t>Bad</a:t>
                      </a:r>
                    </a:p>
                  </a:txBody>
                  <a:tcPr/>
                </a:tc>
                <a:tc>
                  <a:txBody>
                    <a:bodyPr/>
                    <a:lstStyle/>
                    <a:p>
                      <a:r>
                        <a:rPr lang="en-US" dirty="0"/>
                        <a:t>Good</a:t>
                      </a:r>
                    </a:p>
                  </a:txBody>
                  <a:tcPr/>
                </a:tc>
                <a:extLst>
                  <a:ext uri="{0D108BD9-81ED-4DB2-BD59-A6C34878D82A}">
                    <a16:rowId xmlns:a16="http://schemas.microsoft.com/office/drawing/2014/main" val="10000"/>
                  </a:ext>
                </a:extLst>
              </a:tr>
              <a:tr h="370840">
                <a:tc>
                  <a:txBody>
                    <a:bodyPr/>
                    <a:lstStyle/>
                    <a:p>
                      <a:r>
                        <a:rPr lang="en-US" dirty="0"/>
                        <a:t>You're generally smart and did well in school but you don't know what to do next with your life.</a:t>
                      </a:r>
                    </a:p>
                  </a:txBody>
                  <a:tcPr/>
                </a:tc>
                <a:tc>
                  <a:txBody>
                    <a:bodyPr/>
                    <a:lstStyle/>
                    <a:p>
                      <a:r>
                        <a:rPr lang="en-US" b="1" dirty="0"/>
                        <a:t>You want to do economic research, you have questions you're interested in answering, and you have ideas about how to answer them.</a:t>
                      </a:r>
                    </a:p>
                  </a:txBody>
                  <a:tcPr/>
                </a:tc>
                <a:extLst>
                  <a:ext uri="{0D108BD9-81ED-4DB2-BD59-A6C34878D82A}">
                    <a16:rowId xmlns:a16="http://schemas.microsoft.com/office/drawing/2014/main" val="10001"/>
                  </a:ext>
                </a:extLst>
              </a:tr>
              <a:tr h="370840">
                <a:tc>
                  <a:txBody>
                    <a:bodyPr/>
                    <a:lstStyle/>
                    <a:p>
                      <a:r>
                        <a:rPr lang="en-US" dirty="0"/>
                        <a:t>You can't find a job, and it's a good holding pattern until you can get one (plus, you can get a master's degree in economics, which is as good as an M.B.A.).</a:t>
                      </a:r>
                    </a:p>
                  </a:txBody>
                  <a:tcPr/>
                </a:tc>
                <a:tc>
                  <a:txBody>
                    <a:bodyPr/>
                    <a:lstStyle/>
                    <a:p>
                      <a:r>
                        <a:rPr lang="en-US" dirty="0"/>
                        <a:t>You want to teach economics at the university level.</a:t>
                      </a:r>
                    </a:p>
                  </a:txBody>
                  <a:tcPr/>
                </a:tc>
                <a:extLst>
                  <a:ext uri="{0D108BD9-81ED-4DB2-BD59-A6C34878D82A}">
                    <a16:rowId xmlns:a16="http://schemas.microsoft.com/office/drawing/2014/main" val="10002"/>
                  </a:ext>
                </a:extLst>
              </a:tr>
              <a:tr h="370840">
                <a:tc>
                  <a:txBody>
                    <a:bodyPr/>
                    <a:lstStyle/>
                    <a:p>
                      <a:r>
                        <a:rPr lang="en-US" dirty="0"/>
                        <a:t>You want to make lots of money.</a:t>
                      </a:r>
                    </a:p>
                  </a:txBody>
                  <a:tcPr/>
                </a:tc>
                <a:tc>
                  <a:txBody>
                    <a:bodyPr/>
                    <a:lstStyle/>
                    <a:p>
                      <a:endParaRPr lang="en-US"/>
                    </a:p>
                  </a:txBody>
                  <a:tcPr/>
                </a:tc>
                <a:extLst>
                  <a:ext uri="{0D108BD9-81ED-4DB2-BD59-A6C34878D82A}">
                    <a16:rowId xmlns:a16="http://schemas.microsoft.com/office/drawing/2014/main" val="10003"/>
                  </a:ext>
                </a:extLst>
              </a:tr>
              <a:tr h="370840">
                <a:tc>
                  <a:txBody>
                    <a:bodyPr/>
                    <a:lstStyle/>
                    <a:p>
                      <a:r>
                        <a:rPr lang="en-US" dirty="0"/>
                        <a:t>You want to work in public policy and save the world.</a:t>
                      </a:r>
                    </a:p>
                  </a:txBody>
                  <a:tcPr/>
                </a:tc>
                <a:tc>
                  <a:txBody>
                    <a:bodyPr/>
                    <a:lstStyle/>
                    <a:p>
                      <a:endParaRPr lang="en-US" dirty="0"/>
                    </a:p>
                  </a:txBody>
                  <a:tcPr/>
                </a:tc>
                <a:extLst>
                  <a:ext uri="{0D108BD9-81ED-4DB2-BD59-A6C34878D82A}">
                    <a16:rowId xmlns:a16="http://schemas.microsoft.com/office/drawing/2014/main" val="10004"/>
                  </a:ext>
                </a:extLst>
              </a:tr>
            </a:tbl>
          </a:graphicData>
        </a:graphic>
      </p:graphicFrame>
      <p:sp>
        <p:nvSpPr>
          <p:cNvPr id="5" name="TextBox 4"/>
          <p:cNvSpPr txBox="1"/>
          <p:nvPr/>
        </p:nvSpPr>
        <p:spPr>
          <a:xfrm>
            <a:off x="1096963" y="5969876"/>
            <a:ext cx="3888828" cy="276999"/>
          </a:xfrm>
          <a:prstGeom prst="rect">
            <a:avLst/>
          </a:prstGeom>
          <a:noFill/>
        </p:spPr>
        <p:txBody>
          <a:bodyPr wrap="square" rtlCol="0">
            <a:spAutoFit/>
          </a:bodyPr>
          <a:lstStyle/>
          <a:p>
            <a:r>
              <a:rPr lang="en-US" sz="1200" dirty="0"/>
              <a:t>Source: </a:t>
            </a:r>
            <a:r>
              <a:rPr lang="en-US" sz="1200" i="1" dirty="0"/>
              <a:t>Getting a PhD in Economics </a:t>
            </a:r>
            <a:r>
              <a:rPr lang="en-US" sz="1200" dirty="0"/>
              <a:t>by Stuart </a:t>
            </a:r>
            <a:r>
              <a:rPr lang="en-US" sz="1200" dirty="0" err="1"/>
              <a:t>Hillmon</a:t>
            </a:r>
            <a:r>
              <a:rPr lang="en-US" sz="1200" dirty="0"/>
              <a:t> </a:t>
            </a:r>
            <a:r>
              <a:rPr lang="en-US" sz="1200" i="1" dirty="0"/>
              <a:t> </a:t>
            </a:r>
          </a:p>
        </p:txBody>
      </p:sp>
    </p:spTree>
    <p:extLst>
      <p:ext uri="{BB962C8B-B14F-4D97-AF65-F5344CB8AC3E}">
        <p14:creationId xmlns:p14="http://schemas.microsoft.com/office/powerpoint/2010/main" val="832226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br>
              <a:rPr lang="en-US" dirty="0"/>
            </a:br>
            <a:r>
              <a:rPr lang="en-US" dirty="0"/>
              <a:t>Figuring out if Economics is right for you</a:t>
            </a:r>
          </a:p>
        </p:txBody>
      </p:sp>
      <p:sp>
        <p:nvSpPr>
          <p:cNvPr id="3" name="Content Placeholder 2"/>
          <p:cNvSpPr>
            <a:spLocks noGrp="1"/>
          </p:cNvSpPr>
          <p:nvPr>
            <p:ph idx="1"/>
          </p:nvPr>
        </p:nvSpPr>
        <p:spPr>
          <a:xfrm>
            <a:off x="1097280" y="1845733"/>
            <a:ext cx="10058400" cy="4407921"/>
          </a:xfrm>
        </p:spPr>
        <p:txBody>
          <a:bodyPr>
            <a:normAutofit/>
          </a:bodyPr>
          <a:lstStyle/>
          <a:p>
            <a:r>
              <a:rPr lang="en-US" sz="1800" dirty="0"/>
              <a:t>1.  What types of questions do they answer? </a:t>
            </a:r>
          </a:p>
          <a:p>
            <a:pPr lvl="1">
              <a:buFont typeface="Arial" panose="020B0604020202020204" pitchFamily="34" charset="0"/>
              <a:buChar char="•"/>
            </a:pPr>
            <a:r>
              <a:rPr lang="en-US" dirty="0"/>
              <a:t>Economists are not just experts but creators of economic knowledge.</a:t>
            </a:r>
          </a:p>
          <a:p>
            <a:pPr lvl="1">
              <a:buFont typeface="Arial" panose="020B0604020202020204" pitchFamily="34" charset="0"/>
              <a:buChar char="•"/>
            </a:pPr>
            <a:r>
              <a:rPr lang="en-US" dirty="0"/>
              <a:t>Economists cover all aspects of the domestics and international economy, what are you drawn to? </a:t>
            </a:r>
          </a:p>
          <a:p>
            <a:pPr marL="0" indent="0">
              <a:buNone/>
            </a:pPr>
            <a:r>
              <a:rPr lang="en-US" sz="1800" dirty="0"/>
              <a:t>  2. Where do economists work?</a:t>
            </a:r>
          </a:p>
          <a:p>
            <a:pPr lvl="1"/>
            <a:r>
              <a:rPr lang="en-US" sz="1600" dirty="0"/>
              <a:t>Academia </a:t>
            </a:r>
          </a:p>
          <a:p>
            <a:pPr lvl="1"/>
            <a:r>
              <a:rPr lang="en-US" sz="1600" dirty="0"/>
              <a:t>Public Policy and Government </a:t>
            </a:r>
          </a:p>
          <a:p>
            <a:pPr lvl="1"/>
            <a:r>
              <a:rPr lang="en-US" sz="1600" dirty="0"/>
              <a:t>Private Sector </a:t>
            </a:r>
            <a:r>
              <a:rPr lang="en-US" sz="1800" dirty="0"/>
              <a:t>	</a:t>
            </a:r>
          </a:p>
          <a:p>
            <a:r>
              <a:rPr lang="en-US" sz="1800" dirty="0"/>
              <a:t>3. Why is their work important? Does that correspond with your goals? </a:t>
            </a:r>
          </a:p>
          <a:p>
            <a:pPr marL="201168" lvl="1" indent="0">
              <a:buNone/>
            </a:pPr>
            <a:endParaRPr lang="en-US" dirty="0"/>
          </a:p>
        </p:txBody>
      </p:sp>
    </p:spTree>
    <p:extLst>
      <p:ext uri="{BB962C8B-B14F-4D97-AF65-F5344CB8AC3E}">
        <p14:creationId xmlns:p14="http://schemas.microsoft.com/office/powerpoint/2010/main" val="2955872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Market Prospects </a:t>
            </a:r>
          </a:p>
        </p:txBody>
      </p:sp>
      <p:sp>
        <p:nvSpPr>
          <p:cNvPr id="3" name="Content Placeholder 2"/>
          <p:cNvSpPr>
            <a:spLocks noGrp="1"/>
          </p:cNvSpPr>
          <p:nvPr>
            <p:ph idx="1"/>
          </p:nvPr>
        </p:nvSpPr>
        <p:spPr>
          <a:xfrm>
            <a:off x="1097280" y="1845734"/>
            <a:ext cx="5818527" cy="4023360"/>
          </a:xfrm>
        </p:spPr>
        <p:txBody>
          <a:bodyPr>
            <a:normAutofit/>
          </a:bodyPr>
          <a:lstStyle/>
          <a:p>
            <a:pPr marL="0" indent="0">
              <a:buNone/>
            </a:pPr>
            <a:endParaRPr lang="en-US" dirty="0"/>
          </a:p>
          <a:p>
            <a:pPr marL="0" indent="0">
              <a:buNone/>
            </a:pPr>
            <a:r>
              <a:rPr lang="en-US" sz="2400" dirty="0"/>
              <a:t>From 2016 AEA job listings:</a:t>
            </a:r>
          </a:p>
          <a:p>
            <a:pPr marL="201168" lvl="1" indent="0">
              <a:buNone/>
            </a:pPr>
            <a:r>
              <a:rPr lang="en-US" sz="2000" dirty="0"/>
              <a:t>U.S. Jobs (929)</a:t>
            </a:r>
          </a:p>
          <a:p>
            <a:pPr lvl="2"/>
            <a:r>
              <a:rPr lang="en-US" sz="1600" dirty="0"/>
              <a:t>Full-Time Academic (596)</a:t>
            </a:r>
          </a:p>
          <a:p>
            <a:pPr lvl="3"/>
            <a:r>
              <a:rPr lang="en-US" sz="1600" dirty="0"/>
              <a:t>Restricted by field, level of experience</a:t>
            </a:r>
          </a:p>
          <a:p>
            <a:pPr lvl="2"/>
            <a:r>
              <a:rPr lang="en-US" sz="1600" dirty="0"/>
              <a:t>Other Academic, Part-time or Adjunct (13)</a:t>
            </a:r>
          </a:p>
          <a:p>
            <a:pPr lvl="2"/>
            <a:r>
              <a:rPr lang="en-US" sz="1600" dirty="0"/>
              <a:t>Other Academic, Visiting or Temporary (96)  </a:t>
            </a:r>
          </a:p>
          <a:p>
            <a:pPr lvl="2"/>
            <a:r>
              <a:rPr lang="en-US" sz="1600" dirty="0"/>
              <a:t>Full-Time Nonacademic Positions (224) </a:t>
            </a:r>
          </a:p>
          <a:p>
            <a:pPr lvl="3"/>
            <a:r>
              <a:rPr lang="en-US" sz="1600" dirty="0"/>
              <a:t>Federal Reserve and other Government Agencies </a:t>
            </a:r>
          </a:p>
          <a:p>
            <a:pPr lvl="3"/>
            <a:r>
              <a:rPr lang="en-US" sz="1600" dirty="0"/>
              <a:t>Consulting and other private companies like Amazon</a:t>
            </a:r>
          </a:p>
          <a:p>
            <a:pPr marL="201168" lvl="1" indent="0">
              <a:buNone/>
            </a:pPr>
            <a:r>
              <a:rPr lang="en-US" sz="2000" dirty="0"/>
              <a:t>International Jobs (465)</a:t>
            </a:r>
          </a:p>
          <a:p>
            <a:pPr marL="201168" lvl="1" indent="0">
              <a:buNone/>
            </a:pPr>
            <a:endParaRPr lang="en-US" sz="2000" dirty="0"/>
          </a:p>
        </p:txBody>
      </p:sp>
      <p:sp>
        <p:nvSpPr>
          <p:cNvPr id="4" name="TextBox 3"/>
          <p:cNvSpPr txBox="1"/>
          <p:nvPr/>
        </p:nvSpPr>
        <p:spPr>
          <a:xfrm>
            <a:off x="6915806" y="2818470"/>
            <a:ext cx="4067503" cy="2862322"/>
          </a:xfrm>
          <a:prstGeom prst="rect">
            <a:avLst/>
          </a:prstGeom>
          <a:noFill/>
          <a:ln w="50800">
            <a:solidFill>
              <a:schemeClr val="accent2">
                <a:lumMod val="50000"/>
              </a:schemeClr>
            </a:solidFill>
          </a:ln>
        </p:spPr>
        <p:txBody>
          <a:bodyPr wrap="square" rtlCol="0">
            <a:spAutoFit/>
          </a:bodyPr>
          <a:lstStyle/>
          <a:p>
            <a:pPr algn="ctr"/>
            <a:endParaRPr lang="en-US" dirty="0"/>
          </a:p>
          <a:p>
            <a:pPr algn="ctr"/>
            <a:r>
              <a:rPr lang="en-US" sz="1600" dirty="0">
                <a:solidFill>
                  <a:schemeClr val="tx1">
                    <a:lumMod val="75000"/>
                    <a:lumOff val="25000"/>
                  </a:schemeClr>
                </a:solidFill>
              </a:rPr>
              <a:t>Median Income – 120K (men), 80k (women) </a:t>
            </a:r>
          </a:p>
          <a:p>
            <a:pPr algn="ctr"/>
            <a:endParaRPr lang="en-US" sz="1600" dirty="0">
              <a:solidFill>
                <a:schemeClr val="tx1">
                  <a:lumMod val="75000"/>
                  <a:lumOff val="25000"/>
                </a:schemeClr>
              </a:solidFill>
            </a:endParaRPr>
          </a:p>
          <a:p>
            <a:pPr algn="ctr"/>
            <a:r>
              <a:rPr lang="en-US" sz="1600" dirty="0">
                <a:solidFill>
                  <a:schemeClr val="tx1">
                    <a:lumMod val="75000"/>
                    <a:lumOff val="25000"/>
                  </a:schemeClr>
                </a:solidFill>
              </a:rPr>
              <a:t>Around 300 candidates graduating each year from top 15 schools</a:t>
            </a:r>
          </a:p>
          <a:p>
            <a:pPr algn="ctr"/>
            <a:endParaRPr lang="en-US" sz="1600" dirty="0">
              <a:solidFill>
                <a:schemeClr val="tx1">
                  <a:lumMod val="75000"/>
                  <a:lumOff val="25000"/>
                </a:schemeClr>
              </a:solidFill>
            </a:endParaRPr>
          </a:p>
          <a:p>
            <a:pPr algn="ctr"/>
            <a:r>
              <a:rPr lang="en-US" sz="1600" dirty="0">
                <a:solidFill>
                  <a:schemeClr val="tx1">
                    <a:lumMod val="75000"/>
                    <a:lumOff val="25000"/>
                  </a:schemeClr>
                </a:solidFill>
              </a:rPr>
              <a:t>About 1,000 PhDs granted by US institutions in 2015</a:t>
            </a:r>
          </a:p>
          <a:p>
            <a:pPr algn="ctr"/>
            <a:endParaRPr lang="en-US" sz="1600" dirty="0">
              <a:solidFill>
                <a:schemeClr val="tx1">
                  <a:lumMod val="75000"/>
                  <a:lumOff val="25000"/>
                </a:schemeClr>
              </a:solidFill>
            </a:endParaRPr>
          </a:p>
          <a:p>
            <a:pPr algn="ctr"/>
            <a:r>
              <a:rPr lang="en-US" sz="1600" dirty="0">
                <a:solidFill>
                  <a:schemeClr val="tx1">
                    <a:lumMod val="75000"/>
                    <a:lumOff val="25000"/>
                  </a:schemeClr>
                </a:solidFill>
              </a:rPr>
              <a:t>Low unemployment, even in recessions</a:t>
            </a:r>
          </a:p>
          <a:p>
            <a:endParaRPr lang="en-US" dirty="0"/>
          </a:p>
        </p:txBody>
      </p:sp>
      <p:sp>
        <p:nvSpPr>
          <p:cNvPr id="5" name="TextBox 4"/>
          <p:cNvSpPr txBox="1"/>
          <p:nvPr/>
        </p:nvSpPr>
        <p:spPr>
          <a:xfrm>
            <a:off x="1177158" y="5869094"/>
            <a:ext cx="6222124" cy="369332"/>
          </a:xfrm>
          <a:prstGeom prst="rect">
            <a:avLst/>
          </a:prstGeom>
          <a:noFill/>
        </p:spPr>
        <p:txBody>
          <a:bodyPr wrap="square" rtlCol="0">
            <a:spAutoFit/>
          </a:bodyPr>
          <a:lstStyle/>
          <a:p>
            <a:r>
              <a:rPr lang="en-US" sz="1600" dirty="0">
                <a:solidFill>
                  <a:schemeClr val="tx1">
                    <a:lumMod val="75000"/>
                    <a:lumOff val="25000"/>
                  </a:schemeClr>
                </a:solidFill>
              </a:rPr>
              <a:t>Sources</a:t>
            </a:r>
            <a:r>
              <a:rPr lang="en-US" dirty="0"/>
              <a:t>: </a:t>
            </a:r>
            <a:r>
              <a:rPr lang="en-US" sz="1600" dirty="0">
                <a:solidFill>
                  <a:schemeClr val="tx1">
                    <a:lumMod val="75000"/>
                    <a:lumOff val="25000"/>
                  </a:schemeClr>
                </a:solidFill>
              </a:rPr>
              <a:t>U.S. Census, https://www.aeaweb.org/joe/listings.php </a:t>
            </a:r>
          </a:p>
        </p:txBody>
      </p:sp>
    </p:spTree>
    <p:extLst>
      <p:ext uri="{BB962C8B-B14F-4D97-AF65-F5344CB8AC3E}">
        <p14:creationId xmlns:p14="http://schemas.microsoft.com/office/powerpoint/2010/main" val="2285098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Economist Jobs </a:t>
            </a:r>
          </a:p>
        </p:txBody>
      </p:sp>
      <p:sp>
        <p:nvSpPr>
          <p:cNvPr id="3" name="Content Placeholder 2"/>
          <p:cNvSpPr>
            <a:spLocks noGrp="1"/>
          </p:cNvSpPr>
          <p:nvPr>
            <p:ph idx="1"/>
          </p:nvPr>
        </p:nvSpPr>
        <p:spPr/>
        <p:txBody>
          <a:bodyPr>
            <a:normAutofit lnSpcReduction="10000"/>
          </a:bodyPr>
          <a:lstStyle/>
          <a:p>
            <a:pPr marL="0" indent="0">
              <a:buNone/>
            </a:pPr>
            <a:r>
              <a:rPr lang="en-US" dirty="0"/>
              <a:t>Public Institutions – Federal and State Government </a:t>
            </a:r>
          </a:p>
          <a:p>
            <a:pPr lvl="1">
              <a:buFont typeface="Arial" panose="020B0604020202020204" pitchFamily="34" charset="0"/>
              <a:buChar char="•"/>
            </a:pPr>
            <a:r>
              <a:rPr lang="en-US" dirty="0"/>
              <a:t>Can be considered as academically prestigious as some positions in academia </a:t>
            </a:r>
          </a:p>
          <a:p>
            <a:pPr lvl="1">
              <a:buFont typeface="Arial" panose="020B0604020202020204" pitchFamily="34" charset="0"/>
              <a:buChar char="•"/>
            </a:pPr>
            <a:r>
              <a:rPr lang="en-US" dirty="0"/>
              <a:t>Able to see effects of research in action and more tangibly serve common good </a:t>
            </a:r>
          </a:p>
          <a:p>
            <a:pPr marL="0" indent="0">
              <a:buNone/>
            </a:pPr>
            <a:r>
              <a:rPr lang="en-US" dirty="0"/>
              <a:t>Private Sector – Banks, Finance, Consulting, and other Corporations </a:t>
            </a:r>
          </a:p>
          <a:p>
            <a:pPr lvl="1">
              <a:buFont typeface="Arial" panose="020B0604020202020204" pitchFamily="34" charset="0"/>
              <a:buChar char="•"/>
            </a:pPr>
            <a:r>
              <a:rPr lang="en-US" dirty="0"/>
              <a:t>Offer more competitive benefits </a:t>
            </a:r>
          </a:p>
          <a:p>
            <a:pPr lvl="1">
              <a:buFont typeface="Arial" panose="020B0604020202020204" pitchFamily="34" charset="0"/>
              <a:buChar char="•"/>
            </a:pPr>
            <a:r>
              <a:rPr lang="en-US" dirty="0"/>
              <a:t>Can offer more fast paced environments, but not always as mission focused</a:t>
            </a:r>
          </a:p>
          <a:p>
            <a:pPr marL="0" indent="0">
              <a:buNone/>
            </a:pPr>
            <a:r>
              <a:rPr lang="en-US" dirty="0"/>
              <a:t>Academia – Research Institutions </a:t>
            </a:r>
          </a:p>
          <a:p>
            <a:pPr lvl="1">
              <a:buFont typeface="Arial" panose="020B0604020202020204" pitchFamily="34" charset="0"/>
              <a:buChar char="•"/>
            </a:pPr>
            <a:r>
              <a:rPr lang="en-US" dirty="0"/>
              <a:t> Often considered the most prestigious jobs, especially those at top research institutions</a:t>
            </a:r>
          </a:p>
          <a:p>
            <a:pPr lvl="1">
              <a:buFont typeface="Arial" panose="020B0604020202020204" pitchFamily="34" charset="0"/>
              <a:buChar char="•"/>
            </a:pPr>
            <a:r>
              <a:rPr lang="en-US" dirty="0"/>
              <a:t> Advancement focuses on research production, teaching generally a secondary consideration</a:t>
            </a:r>
          </a:p>
          <a:p>
            <a:pPr lvl="1">
              <a:buFont typeface="Arial" panose="020B0604020202020204" pitchFamily="34" charset="0"/>
              <a:buChar char="•"/>
            </a:pPr>
            <a:r>
              <a:rPr lang="en-US" dirty="0"/>
              <a:t> Tough competition to receive tenure, but good job security if you get it</a:t>
            </a:r>
          </a:p>
          <a:p>
            <a:pPr marL="0" indent="0">
              <a:buNone/>
            </a:pPr>
            <a:r>
              <a:rPr lang="en-US" dirty="0"/>
              <a:t>Academia – Teaching Institution</a:t>
            </a:r>
          </a:p>
          <a:p>
            <a:pPr lvl="1">
              <a:buFont typeface="Arial" panose="020B0604020202020204" pitchFamily="34" charset="0"/>
              <a:buChar char="•"/>
            </a:pPr>
            <a:r>
              <a:rPr lang="en-US" dirty="0"/>
              <a:t>Advancement weights research and teaching contributions equally </a:t>
            </a:r>
          </a:p>
          <a:p>
            <a:pPr lvl="1">
              <a:buFont typeface="Arial" panose="020B0604020202020204" pitchFamily="34" charset="0"/>
              <a:buChar char="•"/>
            </a:pPr>
            <a:endParaRPr lang="en-US" dirty="0"/>
          </a:p>
          <a:p>
            <a:pPr marL="201168" lvl="1" indent="0">
              <a:buNone/>
            </a:pPr>
            <a:endParaRPr lang="en-US" dirty="0"/>
          </a:p>
        </p:txBody>
      </p:sp>
      <p:sp>
        <p:nvSpPr>
          <p:cNvPr id="4" name="TextBox 3"/>
          <p:cNvSpPr txBox="1"/>
          <p:nvPr/>
        </p:nvSpPr>
        <p:spPr>
          <a:xfrm>
            <a:off x="1933904" y="5869094"/>
            <a:ext cx="8040413" cy="369332"/>
          </a:xfrm>
          <a:prstGeom prst="rect">
            <a:avLst/>
          </a:prstGeom>
          <a:noFill/>
          <a:ln w="28575">
            <a:solidFill>
              <a:schemeClr val="accent2"/>
            </a:solidFill>
          </a:ln>
        </p:spPr>
        <p:txBody>
          <a:bodyPr wrap="square" rtlCol="0">
            <a:spAutoFit/>
          </a:bodyPr>
          <a:lstStyle/>
          <a:p>
            <a:r>
              <a:rPr lang="en-US" dirty="0"/>
              <a:t>Job Market Candidates usually apply to all of the above then chose their best option</a:t>
            </a:r>
          </a:p>
        </p:txBody>
      </p:sp>
    </p:spTree>
    <p:extLst>
      <p:ext uri="{BB962C8B-B14F-4D97-AF65-F5344CB8AC3E}">
        <p14:creationId xmlns:p14="http://schemas.microsoft.com/office/powerpoint/2010/main" val="1930945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graduates from PhD programs? </a:t>
            </a:r>
          </a:p>
        </p:txBody>
      </p:sp>
      <p:sp>
        <p:nvSpPr>
          <p:cNvPr id="3" name="Content Placeholder 2"/>
          <p:cNvSpPr>
            <a:spLocks noGrp="1"/>
          </p:cNvSpPr>
          <p:nvPr>
            <p:ph idx="1"/>
          </p:nvPr>
        </p:nvSpPr>
        <p:spPr/>
        <p:txBody>
          <a:bodyPr/>
          <a:lstStyle/>
          <a:p>
            <a:pPr marL="0" indent="0">
              <a:buNone/>
            </a:pPr>
            <a:endParaRPr lang="en-US" dirty="0"/>
          </a:p>
        </p:txBody>
      </p:sp>
      <p:pic>
        <p:nvPicPr>
          <p:cNvPr id="4" name="Picture 3"/>
          <p:cNvPicPr>
            <a:picLocks noChangeAspect="1"/>
          </p:cNvPicPr>
          <p:nvPr/>
        </p:nvPicPr>
        <p:blipFill>
          <a:blip r:embed="rId2"/>
          <a:stretch>
            <a:fillRect/>
          </a:stretch>
        </p:blipFill>
        <p:spPr>
          <a:xfrm>
            <a:off x="2564677" y="1737360"/>
            <a:ext cx="6673356" cy="4951200"/>
          </a:xfrm>
          <a:prstGeom prst="rect">
            <a:avLst/>
          </a:prstGeom>
          <a:ln>
            <a:solidFill>
              <a:schemeClr val="tx1"/>
            </a:solidFill>
          </a:ln>
        </p:spPr>
      </p:pic>
    </p:spTree>
    <p:extLst>
      <p:ext uri="{BB962C8B-B14F-4D97-AF65-F5344CB8AC3E}">
        <p14:creationId xmlns:p14="http://schemas.microsoft.com/office/powerpoint/2010/main" val="851278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Economics PhDs graduate from? </a:t>
            </a:r>
          </a:p>
        </p:txBody>
      </p:sp>
      <p:sp>
        <p:nvSpPr>
          <p:cNvPr id="3" name="Content Placeholder 2"/>
          <p:cNvSpPr>
            <a:spLocks noGrp="1"/>
          </p:cNvSpPr>
          <p:nvPr>
            <p:ph idx="1"/>
          </p:nvPr>
        </p:nvSpPr>
        <p:spPr>
          <a:xfrm>
            <a:off x="6323682" y="2060154"/>
            <a:ext cx="4831998" cy="3908092"/>
          </a:xfrm>
        </p:spPr>
        <p:txBody>
          <a:bodyPr>
            <a:normAutofit/>
          </a:bodyPr>
          <a:lstStyle/>
          <a:p>
            <a:endParaRPr lang="en-US" dirty="0"/>
          </a:p>
          <a:p>
            <a:r>
              <a:rPr lang="en-US" dirty="0"/>
              <a:t>122 U.S. PhD granting institutions in the IPEDS data </a:t>
            </a:r>
          </a:p>
          <a:p>
            <a:endParaRPr lang="en-US" dirty="0"/>
          </a:p>
          <a:p>
            <a:r>
              <a:rPr lang="en-US" dirty="0"/>
              <a:t>17% of graduates went to a top 10 school*</a:t>
            </a:r>
          </a:p>
          <a:p>
            <a:endParaRPr lang="en-US" dirty="0"/>
          </a:p>
          <a:p>
            <a:r>
              <a:rPr lang="en-US" dirty="0"/>
              <a:t>39% of graduates went to a top 25 school* </a:t>
            </a:r>
          </a:p>
          <a:p>
            <a:endParaRPr lang="en-US" dirty="0"/>
          </a:p>
        </p:txBody>
      </p:sp>
      <p:sp>
        <p:nvSpPr>
          <p:cNvPr id="4" name="TextBox 3"/>
          <p:cNvSpPr txBox="1"/>
          <p:nvPr/>
        </p:nvSpPr>
        <p:spPr>
          <a:xfrm>
            <a:off x="9263121" y="5968246"/>
            <a:ext cx="2229246" cy="276999"/>
          </a:xfrm>
          <a:prstGeom prst="rect">
            <a:avLst/>
          </a:prstGeom>
          <a:noFill/>
        </p:spPr>
        <p:txBody>
          <a:bodyPr wrap="square" rtlCol="0">
            <a:spAutoFit/>
          </a:bodyPr>
          <a:lstStyle/>
          <a:p>
            <a:r>
              <a:rPr lang="en-US" sz="1200" dirty="0"/>
              <a:t>*based on U.S. News Ranking </a:t>
            </a:r>
          </a:p>
        </p:txBody>
      </p:sp>
      <p:graphicFrame>
        <p:nvGraphicFramePr>
          <p:cNvPr id="5" name="Table 4"/>
          <p:cNvGraphicFramePr>
            <a:graphicFrameLocks noGrp="1"/>
          </p:cNvGraphicFramePr>
          <p:nvPr>
            <p:extLst>
              <p:ext uri="{D42A27DB-BD31-4B8C-83A1-F6EECF244321}">
                <p14:modId xmlns:p14="http://schemas.microsoft.com/office/powerpoint/2010/main" val="976138236"/>
              </p:ext>
            </p:extLst>
          </p:nvPr>
        </p:nvGraphicFramePr>
        <p:xfrm>
          <a:off x="1494518" y="2140064"/>
          <a:ext cx="4664543" cy="4105179"/>
        </p:xfrm>
        <a:graphic>
          <a:graphicData uri="http://schemas.openxmlformats.org/drawingml/2006/table">
            <a:tbl>
              <a:tblPr>
                <a:tableStyleId>{5C22544A-7EE6-4342-B048-85BDC9FD1C3A}</a:tableStyleId>
              </a:tblPr>
              <a:tblGrid>
                <a:gridCol w="540244">
                  <a:extLst>
                    <a:ext uri="{9D8B030D-6E8A-4147-A177-3AD203B41FA5}">
                      <a16:colId xmlns:a16="http://schemas.microsoft.com/office/drawing/2014/main" val="20000"/>
                    </a:ext>
                  </a:extLst>
                </a:gridCol>
                <a:gridCol w="2724317">
                  <a:extLst>
                    <a:ext uri="{9D8B030D-6E8A-4147-A177-3AD203B41FA5}">
                      <a16:colId xmlns:a16="http://schemas.microsoft.com/office/drawing/2014/main" val="20001"/>
                    </a:ext>
                  </a:extLst>
                </a:gridCol>
                <a:gridCol w="1399982">
                  <a:extLst>
                    <a:ext uri="{9D8B030D-6E8A-4147-A177-3AD203B41FA5}">
                      <a16:colId xmlns:a16="http://schemas.microsoft.com/office/drawing/2014/main" val="20002"/>
                    </a:ext>
                  </a:extLst>
                </a:gridCol>
              </a:tblGrid>
              <a:tr h="431149">
                <a:tc>
                  <a:txBody>
                    <a:bodyPr/>
                    <a:lstStyle/>
                    <a:p>
                      <a:pPr algn="l" fontAlgn="b"/>
                      <a:r>
                        <a:rPr lang="en-US" sz="1600" b="1" i="0" u="none" strike="noStrike" dirty="0">
                          <a:solidFill>
                            <a:srgbClr val="000000"/>
                          </a:solidFill>
                          <a:effectLst/>
                          <a:latin typeface="Calibri" panose="020F0502020204030204" pitchFamily="34" charset="0"/>
                        </a:rPr>
                        <a:t>Rank</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1600" b="1" i="0" u="none" strike="noStrike" dirty="0">
                          <a:solidFill>
                            <a:srgbClr val="000000"/>
                          </a:solidFill>
                          <a:effectLst/>
                          <a:latin typeface="Calibri" panose="020F0502020204030204" pitchFamily="34" charset="0"/>
                        </a:rPr>
                        <a:t>School</a:t>
                      </a: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n-US" sz="1600" b="1" i="0" u="none" strike="noStrike" dirty="0">
                          <a:solidFill>
                            <a:srgbClr val="000000"/>
                          </a:solidFill>
                          <a:effectLst/>
                          <a:latin typeface="Calibri" panose="020F0502020204030204" pitchFamily="34" charset="0"/>
                        </a:rPr>
                        <a:t># of Graduates</a:t>
                      </a: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67403">
                <a:tc>
                  <a:txBody>
                    <a:bodyPr/>
                    <a:lstStyle/>
                    <a:p>
                      <a:pPr algn="ctr" fontAlgn="b"/>
                      <a:r>
                        <a:rPr lang="en-US" sz="1600" b="0" i="0" u="none" strike="noStrike" dirty="0">
                          <a:solidFill>
                            <a:srgbClr val="000000"/>
                          </a:solidFill>
                          <a:effectLst/>
                          <a:latin typeface="Calibri" panose="020F0502020204030204" pitchFamily="34" charset="0"/>
                        </a:rPr>
                        <a:t>1</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l" fontAlgn="b"/>
                      <a:r>
                        <a:rPr lang="en-US" sz="1600" b="0" i="0" u="none" strike="noStrike" dirty="0">
                          <a:solidFill>
                            <a:srgbClr val="000000"/>
                          </a:solidFill>
                          <a:effectLst/>
                          <a:latin typeface="Calibri" panose="020F0502020204030204" pitchFamily="34" charset="0"/>
                        </a:rPr>
                        <a:t>Stanford University</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en-US" sz="1600" b="0" i="0" u="none" strike="noStrike" dirty="0">
                          <a:solidFill>
                            <a:srgbClr val="000000"/>
                          </a:solidFill>
                          <a:effectLst/>
                          <a:latin typeface="Calibri" panose="020F0502020204030204" pitchFamily="34" charset="0"/>
                        </a:rPr>
                        <a:t>29</a:t>
                      </a: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367403">
                <a:tc>
                  <a:txBody>
                    <a:bodyPr/>
                    <a:lstStyle/>
                    <a:p>
                      <a:pPr algn="ctr" fontAlgn="b"/>
                      <a:r>
                        <a:rPr lang="en-US" sz="1600" b="0" i="0" u="none" strike="noStrike" dirty="0">
                          <a:solidFill>
                            <a:srgbClr val="000000"/>
                          </a:solidFill>
                          <a:effectLst/>
                          <a:latin typeface="Calibri" panose="020F0502020204030204" pitchFamily="34" charset="0"/>
                        </a:rPr>
                        <a:t>2</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600" b="0" i="0" u="none" strike="noStrike" dirty="0">
                          <a:solidFill>
                            <a:srgbClr val="000000"/>
                          </a:solidFill>
                          <a:effectLst/>
                          <a:latin typeface="Calibri" panose="020F0502020204030204" pitchFamily="34" charset="0"/>
                        </a:rPr>
                        <a:t>University of Chicago</a:t>
                      </a:r>
                    </a:p>
                  </a:txBody>
                  <a:tcPr marL="9525" marR="9525" marT="9525" marB="0" anchor="b">
                    <a:noFill/>
                  </a:tcPr>
                </a:tc>
                <a:tc>
                  <a:txBody>
                    <a:bodyPr/>
                    <a:lstStyle/>
                    <a:p>
                      <a:pPr algn="ctr" fontAlgn="b"/>
                      <a:r>
                        <a:rPr lang="en-US" sz="1600" b="0" i="0" u="none" strike="noStrike" dirty="0">
                          <a:solidFill>
                            <a:srgbClr val="000000"/>
                          </a:solidFill>
                          <a:effectLst/>
                          <a:latin typeface="Calibri" panose="020F0502020204030204" pitchFamily="34" charset="0"/>
                        </a:rPr>
                        <a:t>28</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2"/>
                  </a:ext>
                </a:extLst>
              </a:tr>
              <a:tr h="367403">
                <a:tc>
                  <a:txBody>
                    <a:bodyPr/>
                    <a:lstStyle/>
                    <a:p>
                      <a:pPr algn="ctr" fontAlgn="b"/>
                      <a:r>
                        <a:rPr lang="en-US" sz="1600" b="0" i="0" u="none" strike="noStrike" dirty="0">
                          <a:solidFill>
                            <a:srgbClr val="000000"/>
                          </a:solidFill>
                          <a:effectLst/>
                          <a:latin typeface="Calibri" panose="020F0502020204030204" pitchFamily="34" charset="0"/>
                        </a:rPr>
                        <a:t>3</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600" b="0" i="0" u="none" strike="noStrike" dirty="0">
                          <a:solidFill>
                            <a:srgbClr val="000000"/>
                          </a:solidFill>
                          <a:effectLst/>
                          <a:latin typeface="Calibri" panose="020F0502020204030204" pitchFamily="34" charset="0"/>
                        </a:rPr>
                        <a:t>University of Michigan</a:t>
                      </a:r>
                    </a:p>
                  </a:txBody>
                  <a:tcPr marL="9525" marR="9525" marT="9525" marB="0" anchor="b">
                    <a:noFill/>
                  </a:tcPr>
                </a:tc>
                <a:tc>
                  <a:txBody>
                    <a:bodyPr/>
                    <a:lstStyle/>
                    <a:p>
                      <a:pPr algn="ctr" fontAlgn="b"/>
                      <a:r>
                        <a:rPr lang="en-US" sz="1600" b="0" i="0" u="none" strike="noStrike" dirty="0">
                          <a:solidFill>
                            <a:srgbClr val="000000"/>
                          </a:solidFill>
                          <a:effectLst/>
                          <a:latin typeface="Calibri" panose="020F0502020204030204" pitchFamily="34" charset="0"/>
                        </a:rPr>
                        <a:t>27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367403">
                <a:tc>
                  <a:txBody>
                    <a:bodyPr/>
                    <a:lstStyle/>
                    <a:p>
                      <a:pPr algn="ctr" fontAlgn="b"/>
                      <a:r>
                        <a:rPr lang="en-US" sz="1600" b="0" i="0" u="none" strike="noStrike" dirty="0">
                          <a:solidFill>
                            <a:srgbClr val="000000"/>
                          </a:solidFill>
                          <a:effectLst/>
                          <a:latin typeface="Calibri" panose="020F0502020204030204" pitchFamily="34" charset="0"/>
                        </a:rPr>
                        <a:t>4</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600" b="0" i="0" u="none" strike="noStrike" dirty="0">
                          <a:solidFill>
                            <a:srgbClr val="000000"/>
                          </a:solidFill>
                          <a:effectLst/>
                          <a:latin typeface="Calibri" panose="020F0502020204030204" pitchFamily="34" charset="0"/>
                        </a:rPr>
                        <a:t>University of Wisconsin</a:t>
                      </a:r>
                    </a:p>
                  </a:txBody>
                  <a:tcPr marL="9525" marR="9525" marT="9525" marB="0" anchor="b">
                    <a:noFill/>
                  </a:tcPr>
                </a:tc>
                <a:tc>
                  <a:txBody>
                    <a:bodyPr/>
                    <a:lstStyle/>
                    <a:p>
                      <a:pPr algn="ctr" fontAlgn="b"/>
                      <a:r>
                        <a:rPr lang="en-US" sz="1600" b="0" i="0" u="none" strike="noStrike" dirty="0">
                          <a:solidFill>
                            <a:srgbClr val="000000"/>
                          </a:solidFill>
                          <a:effectLst/>
                          <a:latin typeface="Calibri" panose="020F0502020204030204" pitchFamily="34" charset="0"/>
                        </a:rPr>
                        <a:t>27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4"/>
                  </a:ext>
                </a:extLst>
              </a:tr>
              <a:tr h="367403">
                <a:tc>
                  <a:txBody>
                    <a:bodyPr/>
                    <a:lstStyle/>
                    <a:p>
                      <a:pPr algn="ctr" fontAlgn="b"/>
                      <a:r>
                        <a:rPr lang="en-US" sz="1600" b="0" i="0" u="none" strike="noStrike" dirty="0">
                          <a:solidFill>
                            <a:srgbClr val="000000"/>
                          </a:solidFill>
                          <a:effectLst/>
                          <a:latin typeface="Calibri" panose="020F0502020204030204" pitchFamily="34" charset="0"/>
                        </a:rPr>
                        <a:t>5</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600" b="0" i="0" u="none" strike="noStrike" dirty="0">
                          <a:solidFill>
                            <a:srgbClr val="000000"/>
                          </a:solidFill>
                          <a:effectLst/>
                          <a:latin typeface="Calibri" panose="020F0502020204030204" pitchFamily="34" charset="0"/>
                        </a:rPr>
                        <a:t>UCSD</a:t>
                      </a:r>
                    </a:p>
                  </a:txBody>
                  <a:tcPr marL="9525" marR="9525" marT="9525" marB="0" anchor="b">
                    <a:noFill/>
                  </a:tcPr>
                </a:tc>
                <a:tc>
                  <a:txBody>
                    <a:bodyPr/>
                    <a:lstStyle/>
                    <a:p>
                      <a:pPr algn="ctr" fontAlgn="b"/>
                      <a:r>
                        <a:rPr lang="en-US" sz="1600" b="0" i="0" u="none" strike="noStrike" dirty="0">
                          <a:solidFill>
                            <a:srgbClr val="000000"/>
                          </a:solidFill>
                          <a:effectLst/>
                          <a:latin typeface="Calibri" panose="020F0502020204030204" pitchFamily="34" charset="0"/>
                        </a:rPr>
                        <a:t>25</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5"/>
                  </a:ext>
                </a:extLst>
              </a:tr>
              <a:tr h="367403">
                <a:tc>
                  <a:txBody>
                    <a:bodyPr/>
                    <a:lstStyle/>
                    <a:p>
                      <a:pPr algn="ctr" fontAlgn="b"/>
                      <a:r>
                        <a:rPr lang="en-US" sz="1600" b="0" i="0" u="none" strike="noStrike" dirty="0">
                          <a:solidFill>
                            <a:srgbClr val="000000"/>
                          </a:solidFill>
                          <a:effectLst/>
                          <a:latin typeface="Calibri" panose="020F0502020204030204" pitchFamily="34" charset="0"/>
                        </a:rPr>
                        <a:t>6</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600" b="0" i="0" u="none" strike="noStrike" dirty="0">
                          <a:solidFill>
                            <a:srgbClr val="000000"/>
                          </a:solidFill>
                          <a:effectLst/>
                          <a:latin typeface="Calibri" panose="020F0502020204030204" pitchFamily="34" charset="0"/>
                        </a:rPr>
                        <a:t>University of Minnesota</a:t>
                      </a:r>
                    </a:p>
                  </a:txBody>
                  <a:tcPr marL="9525" marR="9525" marT="9525" marB="0" anchor="b">
                    <a:noFill/>
                  </a:tcPr>
                </a:tc>
                <a:tc>
                  <a:txBody>
                    <a:bodyPr/>
                    <a:lstStyle/>
                    <a:p>
                      <a:pPr algn="ctr" fontAlgn="b"/>
                      <a:r>
                        <a:rPr lang="en-US" sz="1600" b="0" i="0" u="none" strike="noStrike" dirty="0">
                          <a:solidFill>
                            <a:srgbClr val="000000"/>
                          </a:solidFill>
                          <a:effectLst/>
                          <a:latin typeface="Calibri" panose="020F0502020204030204" pitchFamily="34" charset="0"/>
                        </a:rPr>
                        <a:t>25</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6"/>
                  </a:ext>
                </a:extLst>
              </a:tr>
              <a:tr h="367403">
                <a:tc>
                  <a:txBody>
                    <a:bodyPr/>
                    <a:lstStyle/>
                    <a:p>
                      <a:pPr algn="ctr" fontAlgn="b"/>
                      <a:r>
                        <a:rPr lang="en-US" sz="1600" b="0" i="0" u="none" strike="noStrike" dirty="0">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600" b="0" i="0" u="none" strike="noStrike" dirty="0">
                          <a:solidFill>
                            <a:srgbClr val="000000"/>
                          </a:solidFill>
                          <a:effectLst/>
                          <a:latin typeface="Calibri" panose="020F0502020204030204" pitchFamily="34" charset="0"/>
                        </a:rPr>
                        <a:t>Boston University</a:t>
                      </a:r>
                    </a:p>
                  </a:txBody>
                  <a:tcPr marL="9525" marR="9525" marT="9525" marB="0" anchor="b">
                    <a:noFill/>
                  </a:tcPr>
                </a:tc>
                <a:tc>
                  <a:txBody>
                    <a:bodyPr/>
                    <a:lstStyle/>
                    <a:p>
                      <a:pPr algn="ctr" fontAlgn="b"/>
                      <a:r>
                        <a:rPr lang="en-US" sz="1600" b="0" i="0" u="none" strike="noStrike" dirty="0">
                          <a:solidFill>
                            <a:srgbClr val="000000"/>
                          </a:solidFill>
                          <a:effectLst/>
                          <a:latin typeface="Calibri" panose="020F0502020204030204" pitchFamily="34" charset="0"/>
                        </a:rPr>
                        <a:t>24</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7"/>
                  </a:ext>
                </a:extLst>
              </a:tr>
              <a:tr h="367403">
                <a:tc>
                  <a:txBody>
                    <a:bodyPr/>
                    <a:lstStyle/>
                    <a:p>
                      <a:pPr algn="ctr" fontAlgn="b"/>
                      <a:r>
                        <a:rPr lang="en-US" sz="1600" b="0" i="0" u="none" strike="noStrike" dirty="0">
                          <a:solidFill>
                            <a:srgbClr val="000000"/>
                          </a:solidFill>
                          <a:effectLst/>
                          <a:latin typeface="Calibri" panose="020F0502020204030204" pitchFamily="34" charset="0"/>
                        </a:rPr>
                        <a:t>8</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600" b="0" i="0" u="none" strike="noStrike" dirty="0">
                          <a:solidFill>
                            <a:srgbClr val="000000"/>
                          </a:solidFill>
                          <a:effectLst/>
                          <a:latin typeface="Calibri" panose="020F0502020204030204" pitchFamily="34" charset="0"/>
                        </a:rPr>
                        <a:t>Columbia University </a:t>
                      </a:r>
                    </a:p>
                  </a:txBody>
                  <a:tcPr marL="9525" marR="9525" marT="9525" marB="0" anchor="b">
                    <a:noFill/>
                  </a:tcPr>
                </a:tc>
                <a:tc>
                  <a:txBody>
                    <a:bodyPr/>
                    <a:lstStyle/>
                    <a:p>
                      <a:pPr algn="ctr" fontAlgn="b"/>
                      <a:r>
                        <a:rPr lang="en-US" sz="1600" b="0" i="0" u="none" strike="noStrike" dirty="0">
                          <a:solidFill>
                            <a:srgbClr val="000000"/>
                          </a:solidFill>
                          <a:effectLst/>
                          <a:latin typeface="Calibri" panose="020F0502020204030204" pitchFamily="34" charset="0"/>
                        </a:rPr>
                        <a:t>24</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8"/>
                  </a:ext>
                </a:extLst>
              </a:tr>
              <a:tr h="367403">
                <a:tc>
                  <a:txBody>
                    <a:bodyPr/>
                    <a:lstStyle/>
                    <a:p>
                      <a:pPr algn="ctr" fontAlgn="b"/>
                      <a:r>
                        <a:rPr lang="en-US" sz="1600" b="0" i="0" u="none" strike="noStrike" dirty="0">
                          <a:solidFill>
                            <a:srgbClr val="000000"/>
                          </a:solidFill>
                          <a:effectLst/>
                          <a:latin typeface="Calibri" panose="020F0502020204030204" pitchFamily="34" charset="0"/>
                        </a:rPr>
                        <a:t>9</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600" b="0" i="0" u="none" strike="noStrike">
                          <a:solidFill>
                            <a:srgbClr val="000000"/>
                          </a:solidFill>
                          <a:effectLst/>
                          <a:latin typeface="Calibri" panose="020F0502020204030204" pitchFamily="34" charset="0"/>
                        </a:rPr>
                        <a:t>Princeton University</a:t>
                      </a:r>
                    </a:p>
                  </a:txBody>
                  <a:tcPr marL="9525" marR="9525" marT="9525" marB="0" anchor="b">
                    <a:noFill/>
                  </a:tcPr>
                </a:tc>
                <a:tc>
                  <a:txBody>
                    <a:bodyPr/>
                    <a:lstStyle/>
                    <a:p>
                      <a:pPr algn="ctr" fontAlgn="b"/>
                      <a:r>
                        <a:rPr lang="en-US" sz="1600" b="0" i="0" u="none" strike="noStrike" dirty="0">
                          <a:solidFill>
                            <a:srgbClr val="000000"/>
                          </a:solidFill>
                          <a:effectLst/>
                          <a:latin typeface="Calibri" panose="020F0502020204030204" pitchFamily="34" charset="0"/>
                        </a:rPr>
                        <a:t>21</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9"/>
                  </a:ext>
                </a:extLst>
              </a:tr>
              <a:tr h="367403">
                <a:tc>
                  <a:txBody>
                    <a:bodyPr/>
                    <a:lstStyle/>
                    <a:p>
                      <a:pPr algn="ctr" fontAlgn="b"/>
                      <a:r>
                        <a:rPr lang="en-US" sz="1600" b="0" i="0" u="none" strike="noStrike" dirty="0">
                          <a:solidFill>
                            <a:srgbClr val="000000"/>
                          </a:solidFill>
                          <a:effectLst/>
                          <a:latin typeface="Calibri" panose="020F0502020204030204" pitchFamily="34" charset="0"/>
                        </a:rPr>
                        <a:t>10</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l" fontAlgn="b"/>
                      <a:r>
                        <a:rPr lang="en-US" sz="1600" b="0" i="0" u="none" strike="noStrike">
                          <a:solidFill>
                            <a:srgbClr val="000000"/>
                          </a:solidFill>
                          <a:effectLst/>
                          <a:latin typeface="Calibri" panose="020F0502020204030204" pitchFamily="34" charset="0"/>
                        </a:rPr>
                        <a:t>New York University</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600" b="0" i="0" u="none" strike="noStrike" dirty="0">
                          <a:solidFill>
                            <a:srgbClr val="000000"/>
                          </a:solidFill>
                          <a:effectLst/>
                          <a:latin typeface="Calibri" panose="020F0502020204030204" pitchFamily="34" charset="0"/>
                        </a:rPr>
                        <a:t>21</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sp>
        <p:nvSpPr>
          <p:cNvPr id="6" name="TextBox 5"/>
          <p:cNvSpPr txBox="1"/>
          <p:nvPr/>
        </p:nvSpPr>
        <p:spPr>
          <a:xfrm>
            <a:off x="160847" y="6509446"/>
            <a:ext cx="3386585" cy="276999"/>
          </a:xfrm>
          <a:prstGeom prst="rect">
            <a:avLst/>
          </a:prstGeom>
          <a:noFill/>
        </p:spPr>
        <p:txBody>
          <a:bodyPr wrap="square" rtlCol="0">
            <a:spAutoFit/>
          </a:bodyPr>
          <a:lstStyle/>
          <a:p>
            <a:r>
              <a:rPr lang="en-US" sz="1200" dirty="0"/>
              <a:t>Source: NCES IPEDS, based on 2015 graduates</a:t>
            </a:r>
          </a:p>
        </p:txBody>
      </p:sp>
      <p:sp>
        <p:nvSpPr>
          <p:cNvPr id="8" name="TextBox 7"/>
          <p:cNvSpPr txBox="1"/>
          <p:nvPr/>
        </p:nvSpPr>
        <p:spPr>
          <a:xfrm>
            <a:off x="2768664" y="1774167"/>
            <a:ext cx="2137272" cy="365896"/>
          </a:xfrm>
          <a:prstGeom prst="rect">
            <a:avLst/>
          </a:prstGeom>
          <a:noFill/>
        </p:spPr>
        <p:txBody>
          <a:bodyPr wrap="square" rtlCol="0">
            <a:spAutoFit/>
          </a:bodyPr>
          <a:lstStyle/>
          <a:p>
            <a:r>
              <a:rPr lang="en-US" dirty="0"/>
              <a:t> 10 Largest Programs </a:t>
            </a:r>
          </a:p>
        </p:txBody>
      </p:sp>
    </p:spTree>
    <p:extLst>
      <p:ext uri="{BB962C8B-B14F-4D97-AF65-F5344CB8AC3E}">
        <p14:creationId xmlns:p14="http://schemas.microsoft.com/office/powerpoint/2010/main" val="2659409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Economics PhDs go to undergrad?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882172"/>
              </p:ext>
            </p:extLst>
          </p:nvPr>
        </p:nvGraphicFramePr>
        <p:xfrm>
          <a:off x="3411500" y="2175640"/>
          <a:ext cx="5429960" cy="4049048"/>
        </p:xfrm>
        <a:graphic>
          <a:graphicData uri="http://schemas.openxmlformats.org/drawingml/2006/table">
            <a:tbl>
              <a:tblPr firstRow="1" bandRow="1">
                <a:tableStyleId>{5C22544A-7EE6-4342-B048-85BDC9FD1C3A}</a:tableStyleId>
              </a:tblPr>
              <a:tblGrid>
                <a:gridCol w="2512840">
                  <a:extLst>
                    <a:ext uri="{9D8B030D-6E8A-4147-A177-3AD203B41FA5}">
                      <a16:colId xmlns:a16="http://schemas.microsoft.com/office/drawing/2014/main" val="20000"/>
                    </a:ext>
                  </a:extLst>
                </a:gridCol>
                <a:gridCol w="1107133">
                  <a:extLst>
                    <a:ext uri="{9D8B030D-6E8A-4147-A177-3AD203B41FA5}">
                      <a16:colId xmlns:a16="http://schemas.microsoft.com/office/drawing/2014/main" val="20001"/>
                    </a:ext>
                  </a:extLst>
                </a:gridCol>
                <a:gridCol w="1809987">
                  <a:extLst>
                    <a:ext uri="{9D8B030D-6E8A-4147-A177-3AD203B41FA5}">
                      <a16:colId xmlns:a16="http://schemas.microsoft.com/office/drawing/2014/main" val="20002"/>
                    </a:ext>
                  </a:extLst>
                </a:gridCol>
              </a:tblGrid>
              <a:tr h="487690">
                <a:tc>
                  <a:txBody>
                    <a:bodyPr/>
                    <a:lstStyle/>
                    <a:p>
                      <a:r>
                        <a:rPr lang="en-US" sz="1400" dirty="0">
                          <a:solidFill>
                            <a:schemeClr val="tx1"/>
                          </a:solidFill>
                        </a:rPr>
                        <a:t>University</a:t>
                      </a:r>
                      <a:r>
                        <a:rPr lang="en-US" sz="1400" baseline="0" dirty="0">
                          <a:solidFill>
                            <a:schemeClr val="tx1"/>
                          </a:solidFill>
                        </a:rPr>
                        <a:t> </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sz="1400" dirty="0">
                          <a:solidFill>
                            <a:schemeClr val="tx1"/>
                          </a:solidFill>
                        </a:rPr>
                        <a:t>Country</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sz="1400" dirty="0">
                          <a:solidFill>
                            <a:schemeClr val="tx1"/>
                          </a:solidFill>
                        </a:rPr>
                        <a:t>Number of</a:t>
                      </a:r>
                      <a:r>
                        <a:rPr lang="en-US" sz="1400" baseline="0" dirty="0">
                          <a:solidFill>
                            <a:schemeClr val="tx1"/>
                          </a:solidFill>
                        </a:rPr>
                        <a:t> Eventual PhDs</a:t>
                      </a:r>
                      <a:endParaRPr lang="en-US" sz="1400"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365760">
                <a:tc>
                  <a:txBody>
                    <a:bodyPr/>
                    <a:lstStyle/>
                    <a:p>
                      <a:r>
                        <a:rPr lang="en-US" sz="1400" dirty="0"/>
                        <a:t>Seoul National University</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r>
                        <a:rPr lang="en-US" sz="1400" dirty="0"/>
                        <a:t>Korea</a:t>
                      </a:r>
                    </a:p>
                  </a:txBody>
                  <a:tcPr>
                    <a:lnT w="12700" cap="flat" cmpd="sng" algn="ctr">
                      <a:solidFill>
                        <a:schemeClr val="tx1"/>
                      </a:solidFill>
                      <a:prstDash val="solid"/>
                      <a:round/>
                      <a:headEnd type="none" w="med" len="med"/>
                      <a:tailEnd type="none" w="med" len="med"/>
                    </a:lnT>
                    <a:noFill/>
                  </a:tcPr>
                </a:tc>
                <a:tc>
                  <a:txBody>
                    <a:bodyPr/>
                    <a:lstStyle/>
                    <a:p>
                      <a:pPr algn="ctr"/>
                      <a:r>
                        <a:rPr lang="en-US" sz="1400" dirty="0"/>
                        <a:t>162</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365760">
                <a:tc>
                  <a:txBody>
                    <a:bodyPr/>
                    <a:lstStyle/>
                    <a:p>
                      <a:r>
                        <a:rPr lang="en-US" sz="1400" dirty="0"/>
                        <a:t>Harvard University</a:t>
                      </a:r>
                    </a:p>
                  </a:txBody>
                  <a:tcPr>
                    <a:lnL w="12700" cap="flat" cmpd="sng" algn="ctr">
                      <a:solidFill>
                        <a:schemeClr val="tx1"/>
                      </a:solidFill>
                      <a:prstDash val="solid"/>
                      <a:round/>
                      <a:headEnd type="none" w="med" len="med"/>
                      <a:tailEnd type="none" w="med" len="med"/>
                    </a:lnL>
                    <a:noFill/>
                  </a:tcPr>
                </a:tc>
                <a:tc>
                  <a:txBody>
                    <a:bodyPr/>
                    <a:lstStyle/>
                    <a:p>
                      <a:r>
                        <a:rPr lang="en-US" sz="1400" dirty="0"/>
                        <a:t>USA</a:t>
                      </a:r>
                    </a:p>
                  </a:txBody>
                  <a:tcPr>
                    <a:noFill/>
                  </a:tcPr>
                </a:tc>
                <a:tc>
                  <a:txBody>
                    <a:bodyPr/>
                    <a:lstStyle/>
                    <a:p>
                      <a:pPr algn="ctr"/>
                      <a:r>
                        <a:rPr lang="en-US" sz="1400" dirty="0"/>
                        <a:t>74</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2"/>
                  </a:ext>
                </a:extLst>
              </a:tr>
              <a:tr h="349921">
                <a:tc>
                  <a:txBody>
                    <a:bodyPr/>
                    <a:lstStyle/>
                    <a:p>
                      <a:r>
                        <a:rPr lang="en-US" sz="1400" dirty="0"/>
                        <a:t>National</a:t>
                      </a:r>
                      <a:r>
                        <a:rPr lang="en-US" sz="1400" baseline="0" dirty="0"/>
                        <a:t> Taiwan University</a:t>
                      </a:r>
                      <a:endParaRPr lang="en-US" sz="1400" dirty="0"/>
                    </a:p>
                  </a:txBody>
                  <a:tcPr>
                    <a:lnL w="12700" cap="flat" cmpd="sng" algn="ctr">
                      <a:solidFill>
                        <a:schemeClr val="tx1"/>
                      </a:solidFill>
                      <a:prstDash val="solid"/>
                      <a:round/>
                      <a:headEnd type="none" w="med" len="med"/>
                      <a:tailEnd type="none" w="med" len="med"/>
                    </a:lnL>
                    <a:noFill/>
                  </a:tcPr>
                </a:tc>
                <a:tc>
                  <a:txBody>
                    <a:bodyPr/>
                    <a:lstStyle/>
                    <a:p>
                      <a:r>
                        <a:rPr lang="en-US" sz="1400" dirty="0"/>
                        <a:t>Taiwan</a:t>
                      </a:r>
                    </a:p>
                  </a:txBody>
                  <a:tcPr>
                    <a:noFill/>
                  </a:tcPr>
                </a:tc>
                <a:tc>
                  <a:txBody>
                    <a:bodyPr/>
                    <a:lstStyle/>
                    <a:p>
                      <a:pPr algn="ctr"/>
                      <a:r>
                        <a:rPr lang="en-US" sz="1400" dirty="0"/>
                        <a:t>63</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349921">
                <a:tc>
                  <a:txBody>
                    <a:bodyPr/>
                    <a:lstStyle/>
                    <a:p>
                      <a:r>
                        <a:rPr lang="en-US" sz="1400" dirty="0"/>
                        <a:t>University of Delhi</a:t>
                      </a:r>
                    </a:p>
                  </a:txBody>
                  <a:tcPr>
                    <a:lnL w="12700" cap="flat" cmpd="sng" algn="ctr">
                      <a:solidFill>
                        <a:schemeClr val="tx1"/>
                      </a:solidFill>
                      <a:prstDash val="solid"/>
                      <a:round/>
                      <a:headEnd type="none" w="med" len="med"/>
                      <a:tailEnd type="none" w="med" len="med"/>
                    </a:lnL>
                    <a:noFill/>
                  </a:tcPr>
                </a:tc>
                <a:tc>
                  <a:txBody>
                    <a:bodyPr/>
                    <a:lstStyle/>
                    <a:p>
                      <a:r>
                        <a:rPr lang="en-US" sz="1400" dirty="0"/>
                        <a:t>India</a:t>
                      </a:r>
                    </a:p>
                  </a:txBody>
                  <a:tcPr>
                    <a:noFill/>
                  </a:tcPr>
                </a:tc>
                <a:tc>
                  <a:txBody>
                    <a:bodyPr/>
                    <a:lstStyle/>
                    <a:p>
                      <a:pPr algn="ctr"/>
                      <a:r>
                        <a:rPr lang="en-US" sz="1400" dirty="0"/>
                        <a:t>61</a:t>
                      </a:r>
                    </a:p>
                  </a:txBody>
                  <a:tcPr>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noFill/>
                  </a:tcPr>
                </a:tc>
                <a:extLst>
                  <a:ext uri="{0D108BD9-81ED-4DB2-BD59-A6C34878D82A}">
                    <a16:rowId xmlns:a16="http://schemas.microsoft.com/office/drawing/2014/main" val="10004"/>
                  </a:ext>
                </a:extLst>
              </a:tr>
              <a:tr h="349921">
                <a:tc>
                  <a:txBody>
                    <a:bodyPr/>
                    <a:lstStyle/>
                    <a:p>
                      <a:r>
                        <a:rPr lang="en-US" sz="1400" dirty="0"/>
                        <a:t>UC</a:t>
                      </a:r>
                      <a:r>
                        <a:rPr lang="en-US" sz="1400" baseline="0" dirty="0"/>
                        <a:t>- Berkeley</a:t>
                      </a:r>
                      <a:endParaRPr lang="en-US" sz="1400" dirty="0"/>
                    </a:p>
                  </a:txBody>
                  <a:tcPr>
                    <a:lnL w="12700" cap="flat" cmpd="sng" algn="ctr">
                      <a:solidFill>
                        <a:schemeClr val="tx1"/>
                      </a:solidFill>
                      <a:prstDash val="solid"/>
                      <a:round/>
                      <a:headEnd type="none" w="med" len="med"/>
                      <a:tailEnd type="none" w="med" len="med"/>
                    </a:lnL>
                    <a:noFill/>
                  </a:tcPr>
                </a:tc>
                <a:tc>
                  <a:txBody>
                    <a:bodyPr/>
                    <a:lstStyle/>
                    <a:p>
                      <a:r>
                        <a:rPr lang="en-US" sz="1400" dirty="0"/>
                        <a:t>USA</a:t>
                      </a:r>
                    </a:p>
                  </a:txBody>
                  <a:tcPr>
                    <a:lnR w="12700" cap="flat" cmpd="sng" algn="ctr">
                      <a:noFill/>
                      <a:prstDash val="solid"/>
                      <a:round/>
                      <a:headEnd type="none" w="med" len="med"/>
                      <a:tailEnd type="none" w="med" len="med"/>
                    </a:lnR>
                    <a:noFill/>
                  </a:tcPr>
                </a:tc>
                <a:tc>
                  <a:txBody>
                    <a:bodyPr/>
                    <a:lstStyle/>
                    <a:p>
                      <a:pPr algn="ctr"/>
                      <a:r>
                        <a:rPr lang="en-US" sz="1400" dirty="0"/>
                        <a:t>54</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49921">
                <a:tc>
                  <a:txBody>
                    <a:bodyPr/>
                    <a:lstStyle/>
                    <a:p>
                      <a:r>
                        <a:rPr lang="en-US" sz="1400" dirty="0"/>
                        <a:t>Bocconi University</a:t>
                      </a:r>
                      <a:r>
                        <a:rPr lang="en-US" sz="1400" baseline="0" dirty="0"/>
                        <a:t> </a:t>
                      </a:r>
                      <a:endParaRPr lang="en-US" sz="1400" dirty="0"/>
                    </a:p>
                  </a:txBody>
                  <a:tcPr>
                    <a:lnL w="12700" cap="flat" cmpd="sng" algn="ctr">
                      <a:solidFill>
                        <a:schemeClr val="tx1"/>
                      </a:solidFill>
                      <a:prstDash val="solid"/>
                      <a:round/>
                      <a:headEnd type="none" w="med" len="med"/>
                      <a:tailEnd type="none" w="med" len="med"/>
                    </a:lnL>
                    <a:noFill/>
                  </a:tcPr>
                </a:tc>
                <a:tc>
                  <a:txBody>
                    <a:bodyPr/>
                    <a:lstStyle/>
                    <a:p>
                      <a:r>
                        <a:rPr lang="en-US" sz="1400" dirty="0"/>
                        <a:t>Italy</a:t>
                      </a:r>
                    </a:p>
                  </a:txBody>
                  <a:tcPr>
                    <a:noFill/>
                  </a:tcPr>
                </a:tc>
                <a:tc>
                  <a:txBody>
                    <a:bodyPr/>
                    <a:lstStyle/>
                    <a:p>
                      <a:pPr algn="ctr"/>
                      <a:r>
                        <a:rPr lang="en-US" sz="1400" dirty="0"/>
                        <a:t>45</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noFill/>
                  </a:tcPr>
                </a:tc>
                <a:extLst>
                  <a:ext uri="{0D108BD9-81ED-4DB2-BD59-A6C34878D82A}">
                    <a16:rowId xmlns:a16="http://schemas.microsoft.com/office/drawing/2014/main" val="10006"/>
                  </a:ext>
                </a:extLst>
              </a:tr>
              <a:tr h="349921">
                <a:tc>
                  <a:txBody>
                    <a:bodyPr/>
                    <a:lstStyle/>
                    <a:p>
                      <a:r>
                        <a:rPr lang="en-US" sz="1400" dirty="0" err="1"/>
                        <a:t>Yonsei</a:t>
                      </a:r>
                      <a:r>
                        <a:rPr lang="en-US" sz="1400" dirty="0"/>
                        <a:t> University </a:t>
                      </a:r>
                    </a:p>
                  </a:txBody>
                  <a:tcPr>
                    <a:lnL w="12700" cap="flat" cmpd="sng" algn="ctr">
                      <a:solidFill>
                        <a:schemeClr val="tx1"/>
                      </a:solidFill>
                      <a:prstDash val="solid"/>
                      <a:round/>
                      <a:headEnd type="none" w="med" len="med"/>
                      <a:tailEnd type="none" w="med" len="med"/>
                    </a:lnL>
                    <a:noFill/>
                  </a:tcPr>
                </a:tc>
                <a:tc>
                  <a:txBody>
                    <a:bodyPr/>
                    <a:lstStyle/>
                    <a:p>
                      <a:r>
                        <a:rPr lang="en-US" sz="1400" dirty="0"/>
                        <a:t>Korea</a:t>
                      </a:r>
                    </a:p>
                  </a:txBody>
                  <a:tcPr>
                    <a:noFill/>
                  </a:tcPr>
                </a:tc>
                <a:tc>
                  <a:txBody>
                    <a:bodyPr/>
                    <a:lstStyle/>
                    <a:p>
                      <a:pPr algn="ctr"/>
                      <a:r>
                        <a:rPr lang="en-US" sz="1400" dirty="0"/>
                        <a:t>44</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7"/>
                  </a:ext>
                </a:extLst>
              </a:tr>
              <a:tr h="349921">
                <a:tc>
                  <a:txBody>
                    <a:bodyPr/>
                    <a:lstStyle/>
                    <a:p>
                      <a:r>
                        <a:rPr lang="en-US" sz="1400" dirty="0"/>
                        <a:t>Stanford University</a:t>
                      </a:r>
                    </a:p>
                  </a:txBody>
                  <a:tcPr>
                    <a:lnL w="12700" cap="flat" cmpd="sng" algn="ctr">
                      <a:solidFill>
                        <a:schemeClr val="tx1"/>
                      </a:solidFill>
                      <a:prstDash val="solid"/>
                      <a:round/>
                      <a:headEnd type="none" w="med" len="med"/>
                      <a:tailEnd type="none" w="med" len="med"/>
                    </a:lnL>
                    <a:noFill/>
                  </a:tcPr>
                </a:tc>
                <a:tc>
                  <a:txBody>
                    <a:bodyPr/>
                    <a:lstStyle/>
                    <a:p>
                      <a:r>
                        <a:rPr lang="en-US" sz="1400" dirty="0"/>
                        <a:t>USA</a:t>
                      </a:r>
                    </a:p>
                  </a:txBody>
                  <a:tcPr>
                    <a:noFill/>
                  </a:tcPr>
                </a:tc>
                <a:tc>
                  <a:txBody>
                    <a:bodyPr/>
                    <a:lstStyle/>
                    <a:p>
                      <a:pPr algn="ctr"/>
                      <a:r>
                        <a:rPr lang="en-US" sz="1400" dirty="0"/>
                        <a:t>40</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8"/>
                  </a:ext>
                </a:extLst>
              </a:tr>
              <a:tr h="349921">
                <a:tc>
                  <a:txBody>
                    <a:bodyPr/>
                    <a:lstStyle/>
                    <a:p>
                      <a:r>
                        <a:rPr lang="en-US" sz="1400" dirty="0"/>
                        <a:t>Beijing University</a:t>
                      </a:r>
                    </a:p>
                  </a:txBody>
                  <a:tcPr>
                    <a:lnL w="12700" cap="flat" cmpd="sng" algn="ctr">
                      <a:solidFill>
                        <a:schemeClr val="tx1"/>
                      </a:solidFill>
                      <a:prstDash val="solid"/>
                      <a:round/>
                      <a:headEnd type="none" w="med" len="med"/>
                      <a:tailEnd type="none" w="med" len="med"/>
                    </a:lnL>
                    <a:noFill/>
                  </a:tcPr>
                </a:tc>
                <a:tc>
                  <a:txBody>
                    <a:bodyPr/>
                    <a:lstStyle/>
                    <a:p>
                      <a:r>
                        <a:rPr lang="en-US" sz="1400" dirty="0"/>
                        <a:t>China</a:t>
                      </a:r>
                    </a:p>
                  </a:txBody>
                  <a:tcPr>
                    <a:noFill/>
                  </a:tcPr>
                </a:tc>
                <a:tc>
                  <a:txBody>
                    <a:bodyPr/>
                    <a:lstStyle/>
                    <a:p>
                      <a:pPr algn="ctr"/>
                      <a:r>
                        <a:rPr lang="en-US" sz="1400" dirty="0"/>
                        <a:t>36 </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9"/>
                  </a:ext>
                </a:extLst>
              </a:tr>
              <a:tr h="349921">
                <a:tc>
                  <a:txBody>
                    <a:bodyPr/>
                    <a:lstStyle/>
                    <a:p>
                      <a:r>
                        <a:rPr lang="en-US" sz="1400" dirty="0"/>
                        <a:t>Cornell</a:t>
                      </a:r>
                      <a:r>
                        <a:rPr lang="en-US" sz="1400" baseline="0" dirty="0"/>
                        <a:t> University</a:t>
                      </a:r>
                      <a:endParaRPr lang="en-US" sz="14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r>
                        <a:rPr lang="en-US" sz="1400" dirty="0"/>
                        <a:t>USA</a:t>
                      </a:r>
                    </a:p>
                  </a:txBody>
                  <a:tcPr>
                    <a:lnB w="12700" cap="flat" cmpd="sng" algn="ctr">
                      <a:solidFill>
                        <a:schemeClr val="tx1"/>
                      </a:solidFill>
                      <a:prstDash val="solid"/>
                      <a:round/>
                      <a:headEnd type="none" w="med" len="med"/>
                      <a:tailEnd type="none" w="med" len="med"/>
                    </a:lnB>
                    <a:noFill/>
                  </a:tcPr>
                </a:tc>
                <a:tc>
                  <a:txBody>
                    <a:bodyPr/>
                    <a:lstStyle/>
                    <a:p>
                      <a:pPr algn="ctr"/>
                      <a:r>
                        <a:rPr lang="en-US" sz="1400" dirty="0"/>
                        <a:t>33 </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sp>
        <p:nvSpPr>
          <p:cNvPr id="6" name="TextBox 5"/>
          <p:cNvSpPr txBox="1"/>
          <p:nvPr/>
        </p:nvSpPr>
        <p:spPr>
          <a:xfrm>
            <a:off x="430924" y="6484883"/>
            <a:ext cx="4099034" cy="246221"/>
          </a:xfrm>
          <a:prstGeom prst="rect">
            <a:avLst/>
          </a:prstGeom>
          <a:noFill/>
        </p:spPr>
        <p:txBody>
          <a:bodyPr wrap="square" rtlCol="0">
            <a:spAutoFit/>
          </a:bodyPr>
          <a:lstStyle/>
          <a:p>
            <a:r>
              <a:rPr lang="en-US" sz="1000" dirty="0"/>
              <a:t>Source: “The Undergraduate origins of PhD Economists” Siegfried &amp; Stock </a:t>
            </a:r>
          </a:p>
        </p:txBody>
      </p:sp>
      <p:sp>
        <p:nvSpPr>
          <p:cNvPr id="7" name="TextBox 6"/>
          <p:cNvSpPr txBox="1"/>
          <p:nvPr/>
        </p:nvSpPr>
        <p:spPr>
          <a:xfrm>
            <a:off x="2753710" y="1771834"/>
            <a:ext cx="8050923" cy="369332"/>
          </a:xfrm>
          <a:prstGeom prst="rect">
            <a:avLst/>
          </a:prstGeom>
          <a:noFill/>
        </p:spPr>
        <p:txBody>
          <a:bodyPr wrap="square" rtlCol="0">
            <a:spAutoFit/>
          </a:bodyPr>
          <a:lstStyle/>
          <a:p>
            <a:r>
              <a:rPr lang="en-US" dirty="0"/>
              <a:t>Top Worldwide Sources of Eventual Economics PhDs, 1997-2002</a:t>
            </a:r>
          </a:p>
        </p:txBody>
      </p:sp>
    </p:spTree>
    <p:extLst>
      <p:ext uri="{BB962C8B-B14F-4D97-AF65-F5344CB8AC3E}">
        <p14:creationId xmlns:p14="http://schemas.microsoft.com/office/powerpoint/2010/main" val="2463029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Economics PhDs go to undergrad?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37001390"/>
              </p:ext>
            </p:extLst>
          </p:nvPr>
        </p:nvGraphicFramePr>
        <p:xfrm>
          <a:off x="3684769" y="2175640"/>
          <a:ext cx="4322827" cy="4049048"/>
        </p:xfrm>
        <a:graphic>
          <a:graphicData uri="http://schemas.openxmlformats.org/drawingml/2006/table">
            <a:tbl>
              <a:tblPr firstRow="1" bandRow="1">
                <a:tableStyleId>{5C22544A-7EE6-4342-B048-85BDC9FD1C3A}</a:tableStyleId>
              </a:tblPr>
              <a:tblGrid>
                <a:gridCol w="2737052">
                  <a:extLst>
                    <a:ext uri="{9D8B030D-6E8A-4147-A177-3AD203B41FA5}">
                      <a16:colId xmlns:a16="http://schemas.microsoft.com/office/drawing/2014/main" val="20000"/>
                    </a:ext>
                  </a:extLst>
                </a:gridCol>
                <a:gridCol w="1585775">
                  <a:extLst>
                    <a:ext uri="{9D8B030D-6E8A-4147-A177-3AD203B41FA5}">
                      <a16:colId xmlns:a16="http://schemas.microsoft.com/office/drawing/2014/main" val="20001"/>
                    </a:ext>
                  </a:extLst>
                </a:gridCol>
              </a:tblGrid>
              <a:tr h="487690">
                <a:tc>
                  <a:txBody>
                    <a:bodyPr/>
                    <a:lstStyle/>
                    <a:p>
                      <a:r>
                        <a:rPr lang="en-US" sz="1400" dirty="0">
                          <a:solidFill>
                            <a:schemeClr val="tx1"/>
                          </a:solidFill>
                        </a:rPr>
                        <a:t>University</a:t>
                      </a:r>
                      <a:r>
                        <a:rPr lang="en-US" sz="1400" baseline="0" dirty="0">
                          <a:solidFill>
                            <a:schemeClr val="tx1"/>
                          </a:solidFill>
                        </a:rPr>
                        <a:t> </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sz="1400" dirty="0">
                          <a:solidFill>
                            <a:schemeClr val="tx1"/>
                          </a:solidFill>
                        </a:rPr>
                        <a:t>Number of</a:t>
                      </a:r>
                      <a:r>
                        <a:rPr lang="en-US" sz="1400" baseline="0" dirty="0">
                          <a:solidFill>
                            <a:schemeClr val="tx1"/>
                          </a:solidFill>
                        </a:rPr>
                        <a:t> Eventual PhDs</a:t>
                      </a:r>
                      <a:endParaRPr lang="en-US" sz="1400"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365760">
                <a:tc>
                  <a:txBody>
                    <a:bodyPr/>
                    <a:lstStyle/>
                    <a:p>
                      <a:r>
                        <a:rPr lang="en-US" sz="1400" dirty="0"/>
                        <a:t>Harvard University</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r>
                        <a:rPr lang="en-US" sz="1400" dirty="0"/>
                        <a:t>86</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365760">
                <a:tc>
                  <a:txBody>
                    <a:bodyPr/>
                    <a:lstStyle/>
                    <a:p>
                      <a:r>
                        <a:rPr lang="en-US" sz="1400" dirty="0"/>
                        <a:t>UC Berkeley</a:t>
                      </a:r>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69</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2"/>
                  </a:ext>
                </a:extLst>
              </a:tr>
              <a:tr h="349921">
                <a:tc>
                  <a:txBody>
                    <a:bodyPr/>
                    <a:lstStyle/>
                    <a:p>
                      <a:r>
                        <a:rPr lang="en-US" sz="1400" dirty="0"/>
                        <a:t>Cornell</a:t>
                      </a:r>
                      <a:r>
                        <a:rPr lang="en-US" sz="1400" baseline="0" dirty="0"/>
                        <a:t> University</a:t>
                      </a:r>
                      <a:endParaRPr lang="en-US" sz="1400" dirty="0"/>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51</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349921">
                <a:tc>
                  <a:txBody>
                    <a:bodyPr/>
                    <a:lstStyle/>
                    <a:p>
                      <a:r>
                        <a:rPr lang="en-US" sz="1400" dirty="0"/>
                        <a:t>Stanford University</a:t>
                      </a:r>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51</a:t>
                      </a:r>
                    </a:p>
                  </a:txBody>
                  <a:tcPr>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noFill/>
                  </a:tcPr>
                </a:tc>
                <a:extLst>
                  <a:ext uri="{0D108BD9-81ED-4DB2-BD59-A6C34878D82A}">
                    <a16:rowId xmlns:a16="http://schemas.microsoft.com/office/drawing/2014/main" val="10004"/>
                  </a:ext>
                </a:extLst>
              </a:tr>
              <a:tr h="349921">
                <a:tc>
                  <a:txBody>
                    <a:bodyPr/>
                    <a:lstStyle/>
                    <a:p>
                      <a:r>
                        <a:rPr lang="en-US" sz="1400" dirty="0"/>
                        <a:t>University of Wisconsin-</a:t>
                      </a:r>
                      <a:r>
                        <a:rPr lang="en-US" sz="1400" baseline="0" dirty="0"/>
                        <a:t>Madison</a:t>
                      </a:r>
                      <a:endParaRPr lang="en-US" sz="1400" dirty="0"/>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46</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49921">
                <a:tc>
                  <a:txBody>
                    <a:bodyPr/>
                    <a:lstStyle/>
                    <a:p>
                      <a:r>
                        <a:rPr lang="en-US" sz="1400" dirty="0"/>
                        <a:t>University of Michigan</a:t>
                      </a:r>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40</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noFill/>
                  </a:tcPr>
                </a:tc>
                <a:extLst>
                  <a:ext uri="{0D108BD9-81ED-4DB2-BD59-A6C34878D82A}">
                    <a16:rowId xmlns:a16="http://schemas.microsoft.com/office/drawing/2014/main" val="10006"/>
                  </a:ext>
                </a:extLst>
              </a:tr>
              <a:tr h="349921">
                <a:tc>
                  <a:txBody>
                    <a:bodyPr/>
                    <a:lstStyle/>
                    <a:p>
                      <a:r>
                        <a:rPr lang="en-US" sz="1400" dirty="0"/>
                        <a:t>Swarthmore College</a:t>
                      </a:r>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39</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7"/>
                  </a:ext>
                </a:extLst>
              </a:tr>
              <a:tr h="349921">
                <a:tc>
                  <a:txBody>
                    <a:bodyPr/>
                    <a:lstStyle/>
                    <a:p>
                      <a:r>
                        <a:rPr lang="en-US" sz="1400" dirty="0"/>
                        <a:t>Yale University</a:t>
                      </a:r>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39</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8"/>
                  </a:ext>
                </a:extLst>
              </a:tr>
              <a:tr h="349921">
                <a:tc>
                  <a:txBody>
                    <a:bodyPr/>
                    <a:lstStyle/>
                    <a:p>
                      <a:r>
                        <a:rPr lang="en-US" sz="1400" dirty="0"/>
                        <a:t>Princeton University</a:t>
                      </a:r>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37</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9"/>
                  </a:ext>
                </a:extLst>
              </a:tr>
              <a:tr h="349921">
                <a:tc>
                  <a:txBody>
                    <a:bodyPr/>
                    <a:lstStyle/>
                    <a:p>
                      <a:r>
                        <a:rPr lang="en-US" sz="1400" dirty="0"/>
                        <a:t>MIT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r>
                        <a:rPr lang="en-US" sz="1400" dirty="0"/>
                        <a:t>35 </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sp>
        <p:nvSpPr>
          <p:cNvPr id="6" name="TextBox 5"/>
          <p:cNvSpPr txBox="1"/>
          <p:nvPr/>
        </p:nvSpPr>
        <p:spPr>
          <a:xfrm>
            <a:off x="430924" y="6484883"/>
            <a:ext cx="4099034" cy="246221"/>
          </a:xfrm>
          <a:prstGeom prst="rect">
            <a:avLst/>
          </a:prstGeom>
          <a:noFill/>
        </p:spPr>
        <p:txBody>
          <a:bodyPr wrap="square" rtlCol="0">
            <a:spAutoFit/>
          </a:bodyPr>
          <a:lstStyle/>
          <a:p>
            <a:r>
              <a:rPr lang="en-US" sz="1000" dirty="0"/>
              <a:t>Source: “The Undergraduate origins of PhD Economists” Siegfried &amp; Stock </a:t>
            </a:r>
          </a:p>
        </p:txBody>
      </p:sp>
      <p:sp>
        <p:nvSpPr>
          <p:cNvPr id="7" name="TextBox 6"/>
          <p:cNvSpPr txBox="1"/>
          <p:nvPr/>
        </p:nvSpPr>
        <p:spPr>
          <a:xfrm>
            <a:off x="2753710" y="1771834"/>
            <a:ext cx="8050923" cy="369332"/>
          </a:xfrm>
          <a:prstGeom prst="rect">
            <a:avLst/>
          </a:prstGeom>
          <a:noFill/>
        </p:spPr>
        <p:txBody>
          <a:bodyPr wrap="square" rtlCol="0">
            <a:spAutoFit/>
          </a:bodyPr>
          <a:lstStyle/>
          <a:p>
            <a:r>
              <a:rPr lang="en-US" dirty="0"/>
              <a:t>Top American Sources of Eventual Economics PhDs, 1997-2003</a:t>
            </a:r>
          </a:p>
        </p:txBody>
      </p:sp>
    </p:spTree>
    <p:extLst>
      <p:ext uri="{BB962C8B-B14F-4D97-AF65-F5344CB8AC3E}">
        <p14:creationId xmlns:p14="http://schemas.microsoft.com/office/powerpoint/2010/main" val="2571253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Economics PhDs go to undergrad?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40423430"/>
              </p:ext>
            </p:extLst>
          </p:nvPr>
        </p:nvGraphicFramePr>
        <p:xfrm>
          <a:off x="3337927" y="2175640"/>
          <a:ext cx="6037301" cy="4175760"/>
        </p:xfrm>
        <a:graphic>
          <a:graphicData uri="http://schemas.openxmlformats.org/drawingml/2006/table">
            <a:tbl>
              <a:tblPr firstRow="1" bandRow="1">
                <a:tableStyleId>{5C22544A-7EE6-4342-B048-85BDC9FD1C3A}</a:tableStyleId>
              </a:tblPr>
              <a:tblGrid>
                <a:gridCol w="2621439">
                  <a:extLst>
                    <a:ext uri="{9D8B030D-6E8A-4147-A177-3AD203B41FA5}">
                      <a16:colId xmlns:a16="http://schemas.microsoft.com/office/drawing/2014/main" val="20000"/>
                    </a:ext>
                  </a:extLst>
                </a:gridCol>
                <a:gridCol w="1403428">
                  <a:extLst>
                    <a:ext uri="{9D8B030D-6E8A-4147-A177-3AD203B41FA5}">
                      <a16:colId xmlns:a16="http://schemas.microsoft.com/office/drawing/2014/main" val="20001"/>
                    </a:ext>
                  </a:extLst>
                </a:gridCol>
                <a:gridCol w="2012434">
                  <a:extLst>
                    <a:ext uri="{9D8B030D-6E8A-4147-A177-3AD203B41FA5}">
                      <a16:colId xmlns:a16="http://schemas.microsoft.com/office/drawing/2014/main" val="20002"/>
                    </a:ext>
                  </a:extLst>
                </a:gridCol>
              </a:tblGrid>
              <a:tr h="487690">
                <a:tc>
                  <a:txBody>
                    <a:bodyPr/>
                    <a:lstStyle/>
                    <a:p>
                      <a:r>
                        <a:rPr lang="en-US" sz="1400" dirty="0">
                          <a:solidFill>
                            <a:schemeClr val="tx1"/>
                          </a:solidFill>
                        </a:rPr>
                        <a:t>University</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sz="1400" dirty="0">
                          <a:solidFill>
                            <a:schemeClr val="tx1"/>
                          </a:solidFill>
                        </a:rPr>
                        <a:t>Number of Eventual PhDs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sz="1400" dirty="0">
                          <a:solidFill>
                            <a:schemeClr val="tx1"/>
                          </a:solidFill>
                        </a:rPr>
                        <a:t>Eventual </a:t>
                      </a:r>
                      <a:r>
                        <a:rPr lang="en-US" sz="1400" baseline="0" dirty="0">
                          <a:solidFill>
                            <a:schemeClr val="tx1"/>
                          </a:solidFill>
                        </a:rPr>
                        <a:t>PhDs per 1000 undergrad degrees</a:t>
                      </a:r>
                      <a:endParaRPr lang="en-US" sz="1400"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365760">
                <a:tc>
                  <a:txBody>
                    <a:bodyPr/>
                    <a:lstStyle/>
                    <a:p>
                      <a:r>
                        <a:rPr lang="en-US" sz="1400" dirty="0"/>
                        <a:t>Swarthmore College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r>
                        <a:rPr lang="en-US" sz="1400" dirty="0"/>
                        <a:t>39</a:t>
                      </a:r>
                    </a:p>
                  </a:txBody>
                  <a:tcPr>
                    <a:lnT w="12700" cap="flat" cmpd="sng" algn="ctr">
                      <a:solidFill>
                        <a:schemeClr val="tx1"/>
                      </a:solidFill>
                      <a:prstDash val="solid"/>
                      <a:round/>
                      <a:headEnd type="none" w="med" len="med"/>
                      <a:tailEnd type="none" w="med" len="med"/>
                    </a:lnT>
                    <a:noFill/>
                  </a:tcPr>
                </a:tc>
                <a:tc>
                  <a:txBody>
                    <a:bodyPr/>
                    <a:lstStyle/>
                    <a:p>
                      <a:pPr algn="ctr"/>
                      <a:r>
                        <a:rPr lang="en-US" sz="1400" dirty="0"/>
                        <a:t>15.12</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365760">
                <a:tc>
                  <a:txBody>
                    <a:bodyPr/>
                    <a:lstStyle/>
                    <a:p>
                      <a:r>
                        <a:rPr lang="en-US" sz="1400" dirty="0"/>
                        <a:t>Agnes Scott College</a:t>
                      </a:r>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7</a:t>
                      </a:r>
                    </a:p>
                  </a:txBody>
                  <a:tcPr>
                    <a:noFill/>
                  </a:tcPr>
                </a:tc>
                <a:tc>
                  <a:txBody>
                    <a:bodyPr/>
                    <a:lstStyle/>
                    <a:p>
                      <a:pPr algn="ctr"/>
                      <a:r>
                        <a:rPr lang="en-US" sz="1400" dirty="0"/>
                        <a:t>9.08</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2"/>
                  </a:ext>
                </a:extLst>
              </a:tr>
              <a:tr h="365760">
                <a:tc>
                  <a:txBody>
                    <a:bodyPr/>
                    <a:lstStyle/>
                    <a:p>
                      <a:r>
                        <a:rPr lang="en-US" sz="1400" dirty="0"/>
                        <a:t>Grinnell College</a:t>
                      </a:r>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20</a:t>
                      </a:r>
                    </a:p>
                  </a:txBody>
                  <a:tcPr>
                    <a:noFill/>
                  </a:tcPr>
                </a:tc>
                <a:tc>
                  <a:txBody>
                    <a:bodyPr/>
                    <a:lstStyle/>
                    <a:p>
                      <a:pPr algn="ctr"/>
                      <a:r>
                        <a:rPr lang="en-US" sz="1400" dirty="0"/>
                        <a:t>9.04</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365760">
                <a:tc>
                  <a:txBody>
                    <a:bodyPr/>
                    <a:lstStyle/>
                    <a:p>
                      <a:r>
                        <a:rPr lang="en-US" sz="1400" dirty="0"/>
                        <a:t>Carleton</a:t>
                      </a:r>
                      <a:r>
                        <a:rPr lang="en-US" sz="1400" baseline="0" dirty="0"/>
                        <a:t> College</a:t>
                      </a:r>
                      <a:endParaRPr lang="en-US" sz="1400" dirty="0"/>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22</a:t>
                      </a:r>
                    </a:p>
                  </a:txBody>
                  <a:tcPr>
                    <a:noFill/>
                  </a:tcPr>
                </a:tc>
                <a:tc>
                  <a:txBody>
                    <a:bodyPr/>
                    <a:lstStyle/>
                    <a:p>
                      <a:pPr algn="ctr"/>
                      <a:r>
                        <a:rPr lang="en-US" sz="1400" dirty="0"/>
                        <a:t>7.04</a:t>
                      </a:r>
                    </a:p>
                  </a:txBody>
                  <a:tcPr>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noFill/>
                  </a:tcPr>
                </a:tc>
                <a:extLst>
                  <a:ext uri="{0D108BD9-81ED-4DB2-BD59-A6C34878D82A}">
                    <a16:rowId xmlns:a16="http://schemas.microsoft.com/office/drawing/2014/main" val="10004"/>
                  </a:ext>
                </a:extLst>
              </a:tr>
              <a:tr h="365760">
                <a:tc>
                  <a:txBody>
                    <a:bodyPr/>
                    <a:lstStyle/>
                    <a:p>
                      <a:r>
                        <a:rPr lang="en-US" sz="1400" dirty="0"/>
                        <a:t>Williams College</a:t>
                      </a:r>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25</a:t>
                      </a:r>
                    </a:p>
                  </a:txBody>
                  <a:tcPr>
                    <a:lnR w="12700" cap="flat" cmpd="sng" algn="ctr">
                      <a:noFill/>
                      <a:prstDash val="solid"/>
                      <a:round/>
                      <a:headEnd type="none" w="med" len="med"/>
                      <a:tailEnd type="none" w="med" len="med"/>
                    </a:lnR>
                    <a:noFill/>
                  </a:tcPr>
                </a:tc>
                <a:tc>
                  <a:txBody>
                    <a:bodyPr/>
                    <a:lstStyle/>
                    <a:p>
                      <a:pPr algn="ctr"/>
                      <a:r>
                        <a:rPr lang="en-US" sz="1400" dirty="0"/>
                        <a:t>6.96</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65760">
                <a:tc>
                  <a:txBody>
                    <a:bodyPr/>
                    <a:lstStyle/>
                    <a:p>
                      <a:r>
                        <a:rPr lang="en-US" sz="1400" dirty="0"/>
                        <a:t>Harvard</a:t>
                      </a:r>
                      <a:r>
                        <a:rPr lang="en-US" sz="1400" baseline="0" dirty="0"/>
                        <a:t> University</a:t>
                      </a:r>
                      <a:endParaRPr lang="en-US" sz="1400" dirty="0"/>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86</a:t>
                      </a:r>
                    </a:p>
                  </a:txBody>
                  <a:tcPr>
                    <a:noFill/>
                  </a:tcPr>
                </a:tc>
                <a:tc>
                  <a:txBody>
                    <a:bodyPr/>
                    <a:lstStyle/>
                    <a:p>
                      <a:pPr algn="ctr"/>
                      <a:r>
                        <a:rPr lang="en-US" sz="1400" dirty="0"/>
                        <a:t>6.88</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noFill/>
                  </a:tcPr>
                </a:tc>
                <a:extLst>
                  <a:ext uri="{0D108BD9-81ED-4DB2-BD59-A6C34878D82A}">
                    <a16:rowId xmlns:a16="http://schemas.microsoft.com/office/drawing/2014/main" val="10006"/>
                  </a:ext>
                </a:extLst>
              </a:tr>
              <a:tr h="365760">
                <a:tc>
                  <a:txBody>
                    <a:bodyPr/>
                    <a:lstStyle/>
                    <a:p>
                      <a:r>
                        <a:rPr lang="en-US" sz="1400" dirty="0"/>
                        <a:t>Macalester College</a:t>
                      </a:r>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17</a:t>
                      </a:r>
                    </a:p>
                  </a:txBody>
                  <a:tcPr>
                    <a:noFill/>
                  </a:tcPr>
                </a:tc>
                <a:tc>
                  <a:txBody>
                    <a:bodyPr/>
                    <a:lstStyle/>
                    <a:p>
                      <a:pPr algn="ctr"/>
                      <a:r>
                        <a:rPr lang="en-US" sz="1400" dirty="0"/>
                        <a:t>6.49</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7"/>
                  </a:ext>
                </a:extLst>
              </a:tr>
              <a:tr h="365760">
                <a:tc>
                  <a:txBody>
                    <a:bodyPr/>
                    <a:lstStyle/>
                    <a:p>
                      <a:r>
                        <a:rPr lang="en-US" sz="1400" dirty="0"/>
                        <a:t>Princeton University</a:t>
                      </a:r>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37</a:t>
                      </a:r>
                    </a:p>
                  </a:txBody>
                  <a:tcPr>
                    <a:noFill/>
                  </a:tcPr>
                </a:tc>
                <a:tc>
                  <a:txBody>
                    <a:bodyPr/>
                    <a:lstStyle/>
                    <a:p>
                      <a:pPr algn="ctr"/>
                      <a:r>
                        <a:rPr lang="en-US" sz="1400" dirty="0"/>
                        <a:t>4.78</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8"/>
                  </a:ext>
                </a:extLst>
              </a:tr>
              <a:tr h="365760">
                <a:tc>
                  <a:txBody>
                    <a:bodyPr/>
                    <a:lstStyle/>
                    <a:p>
                      <a:r>
                        <a:rPr lang="en-US" sz="1400" dirty="0"/>
                        <a:t>Trinity University</a:t>
                      </a:r>
                    </a:p>
                  </a:txBody>
                  <a:tcPr>
                    <a:lnL w="12700" cap="flat" cmpd="sng" algn="ctr">
                      <a:solidFill>
                        <a:schemeClr val="tx1"/>
                      </a:solidFill>
                      <a:prstDash val="solid"/>
                      <a:round/>
                      <a:headEnd type="none" w="med" len="med"/>
                      <a:tailEnd type="none" w="med" len="med"/>
                    </a:lnL>
                    <a:noFill/>
                  </a:tcPr>
                </a:tc>
                <a:tc>
                  <a:txBody>
                    <a:bodyPr/>
                    <a:lstStyle/>
                    <a:p>
                      <a:pPr algn="ctr"/>
                      <a:r>
                        <a:rPr lang="en-US" sz="1400" dirty="0"/>
                        <a:t>16</a:t>
                      </a:r>
                    </a:p>
                  </a:txBody>
                  <a:tcPr>
                    <a:noFill/>
                  </a:tcPr>
                </a:tc>
                <a:tc>
                  <a:txBody>
                    <a:bodyPr/>
                    <a:lstStyle/>
                    <a:p>
                      <a:pPr algn="ctr"/>
                      <a:r>
                        <a:rPr lang="en-US" sz="1400" dirty="0"/>
                        <a:t>4.55</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9"/>
                  </a:ext>
                </a:extLst>
              </a:tr>
              <a:tr h="365760">
                <a:tc>
                  <a:txBody>
                    <a:bodyPr/>
                    <a:lstStyle/>
                    <a:p>
                      <a:r>
                        <a:rPr lang="en-US" sz="1400" dirty="0"/>
                        <a:t>MIT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r>
                        <a:rPr lang="en-US" sz="1400" dirty="0"/>
                        <a:t>35</a:t>
                      </a:r>
                    </a:p>
                  </a:txBody>
                  <a:tcPr>
                    <a:lnB w="12700" cap="flat" cmpd="sng" algn="ctr">
                      <a:solidFill>
                        <a:schemeClr val="tx1"/>
                      </a:solidFill>
                      <a:prstDash val="solid"/>
                      <a:round/>
                      <a:headEnd type="none" w="med" len="med"/>
                      <a:tailEnd type="none" w="med" len="med"/>
                    </a:lnB>
                    <a:noFill/>
                  </a:tcPr>
                </a:tc>
                <a:tc>
                  <a:txBody>
                    <a:bodyPr/>
                    <a:lstStyle/>
                    <a:p>
                      <a:pPr algn="ctr"/>
                      <a:r>
                        <a:rPr lang="en-US" sz="1400" dirty="0"/>
                        <a:t>4.46</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sp>
        <p:nvSpPr>
          <p:cNvPr id="6" name="TextBox 5"/>
          <p:cNvSpPr txBox="1"/>
          <p:nvPr/>
        </p:nvSpPr>
        <p:spPr>
          <a:xfrm>
            <a:off x="430924" y="6484883"/>
            <a:ext cx="4099034" cy="246221"/>
          </a:xfrm>
          <a:prstGeom prst="rect">
            <a:avLst/>
          </a:prstGeom>
          <a:noFill/>
        </p:spPr>
        <p:txBody>
          <a:bodyPr wrap="square" rtlCol="0">
            <a:spAutoFit/>
          </a:bodyPr>
          <a:lstStyle/>
          <a:p>
            <a:r>
              <a:rPr lang="en-US" sz="1000" dirty="0"/>
              <a:t>Source: “The Undergraduate origins of PhD Economists” Siegfried &amp; Stock </a:t>
            </a:r>
          </a:p>
        </p:txBody>
      </p:sp>
      <p:sp>
        <p:nvSpPr>
          <p:cNvPr id="3" name="TextBox 2"/>
          <p:cNvSpPr txBox="1"/>
          <p:nvPr/>
        </p:nvSpPr>
        <p:spPr>
          <a:xfrm>
            <a:off x="2753710" y="1771834"/>
            <a:ext cx="8050923" cy="369332"/>
          </a:xfrm>
          <a:prstGeom prst="rect">
            <a:avLst/>
          </a:prstGeom>
          <a:noFill/>
        </p:spPr>
        <p:txBody>
          <a:bodyPr wrap="square" rtlCol="0">
            <a:spAutoFit/>
          </a:bodyPr>
          <a:lstStyle/>
          <a:p>
            <a:r>
              <a:rPr lang="en-US" dirty="0"/>
              <a:t>Institution Size Normalized Top American Sources of Eventual Econ PhDs 1997-2003</a:t>
            </a:r>
          </a:p>
        </p:txBody>
      </p:sp>
    </p:spTree>
    <p:extLst>
      <p:ext uri="{BB962C8B-B14F-4D97-AF65-F5344CB8AC3E}">
        <p14:creationId xmlns:p14="http://schemas.microsoft.com/office/powerpoint/2010/main" val="2241592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Considerations: Gender and Racial Disparities in Economics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4017152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Gender Disparity </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890969" y="1845734"/>
            <a:ext cx="6471021" cy="4868791"/>
          </a:xfrm>
          <a:prstGeom prst="rect">
            <a:avLst/>
          </a:prstGeom>
          <a:ln>
            <a:solidFill>
              <a:schemeClr val="tx1"/>
            </a:solidFill>
          </a:ln>
        </p:spPr>
      </p:pic>
    </p:spTree>
    <p:extLst>
      <p:ext uri="{BB962C8B-B14F-4D97-AF65-F5344CB8AC3E}">
        <p14:creationId xmlns:p14="http://schemas.microsoft.com/office/powerpoint/2010/main" val="560435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Consequences of Gender Disparity</a:t>
            </a:r>
          </a:p>
        </p:txBody>
      </p:sp>
      <p:sp>
        <p:nvSpPr>
          <p:cNvPr id="3" name="Content Placeholder 2"/>
          <p:cNvSpPr>
            <a:spLocks noGrp="1"/>
          </p:cNvSpPr>
          <p:nvPr>
            <p:ph idx="1"/>
          </p:nvPr>
        </p:nvSpPr>
        <p:spPr/>
        <p:txBody>
          <a:bodyPr/>
          <a:lstStyle/>
          <a:p>
            <a:pPr marL="201168" lvl="1" indent="0">
              <a:buNone/>
            </a:pPr>
            <a:r>
              <a:rPr lang="en-US" dirty="0"/>
              <a:t>Some highlights from </a:t>
            </a:r>
            <a:r>
              <a:rPr lang="en-US" i="1" dirty="0"/>
              <a:t>Diversity in the Economics Profession: a New Attack on an Old Problem </a:t>
            </a:r>
            <a:r>
              <a:rPr lang="en-US" dirty="0"/>
              <a:t>by Amanda Bayer (Swarthmore, and visiting R&amp;S) and Cecilia Elena Rouse </a:t>
            </a:r>
          </a:p>
          <a:p>
            <a:pPr marL="201168" lvl="1" indent="0">
              <a:buNone/>
            </a:pPr>
            <a:endParaRPr lang="en-US" dirty="0"/>
          </a:p>
          <a:p>
            <a:pPr lvl="1"/>
            <a:r>
              <a:rPr lang="en-US" dirty="0"/>
              <a:t>Economics has the largest gender gap in tenure rates, salaries, and job satisfaction compared to other math-intensive fields. </a:t>
            </a:r>
          </a:p>
          <a:p>
            <a:pPr lvl="1"/>
            <a:r>
              <a:rPr lang="en-US" dirty="0"/>
              <a:t>Reported 20% gender gap in achieving tenure and 50% gap in promotion to full professor (social sciences overall are 12% and 25%).</a:t>
            </a:r>
          </a:p>
          <a:p>
            <a:pPr lvl="1"/>
            <a:r>
              <a:rPr lang="en-US" dirty="0"/>
              <a:t>Women account for 13% of authorships in economics since 1990. </a:t>
            </a:r>
          </a:p>
          <a:p>
            <a:pPr marL="201168" lvl="1" indent="0">
              <a:buNone/>
            </a:pPr>
            <a:endParaRPr lang="en-US" dirty="0"/>
          </a:p>
          <a:p>
            <a:pPr marL="201168" lvl="1" indent="0">
              <a:buNone/>
            </a:pPr>
            <a:r>
              <a:rPr lang="en-US" dirty="0"/>
              <a:t>An additional coauthored paper for a man has the same effect on the likelihood of tenure as a solo-authored paper, women suffer a significant penalty for coauthoring, especially when their coauthors are men (</a:t>
            </a:r>
            <a:r>
              <a:rPr lang="en-US" dirty="0" err="1"/>
              <a:t>Sarsons</a:t>
            </a:r>
            <a:r>
              <a:rPr lang="en-US" dirty="0"/>
              <a:t> 2015). </a:t>
            </a:r>
          </a:p>
          <a:p>
            <a:pPr lvl="1"/>
            <a:endParaRPr lang="en-US" dirty="0"/>
          </a:p>
        </p:txBody>
      </p:sp>
      <p:sp>
        <p:nvSpPr>
          <p:cNvPr id="4" name="TextBox 3"/>
          <p:cNvSpPr txBox="1"/>
          <p:nvPr/>
        </p:nvSpPr>
        <p:spPr>
          <a:xfrm>
            <a:off x="1097280" y="5869094"/>
            <a:ext cx="7738248" cy="646331"/>
          </a:xfrm>
          <a:prstGeom prst="rect">
            <a:avLst/>
          </a:prstGeom>
          <a:noFill/>
        </p:spPr>
        <p:txBody>
          <a:bodyPr wrap="square" rtlCol="0">
            <a:spAutoFit/>
          </a:bodyPr>
          <a:lstStyle/>
          <a:p>
            <a:r>
              <a:rPr lang="en-US" dirty="0"/>
              <a:t>Link: </a:t>
            </a:r>
            <a:r>
              <a:rPr lang="en-US" dirty="0">
                <a:hlinkClick r:id="rId3"/>
              </a:rPr>
              <a:t>http://pubs.aeaweb.org/doi/pdfplus/10.1257/jep.30.4.221</a:t>
            </a:r>
            <a:endParaRPr lang="en-US" dirty="0"/>
          </a:p>
          <a:p>
            <a:r>
              <a:rPr lang="en-US" dirty="0"/>
              <a:t> </a:t>
            </a:r>
          </a:p>
        </p:txBody>
      </p:sp>
    </p:spTree>
    <p:extLst>
      <p:ext uri="{BB962C8B-B14F-4D97-AF65-F5344CB8AC3E}">
        <p14:creationId xmlns:p14="http://schemas.microsoft.com/office/powerpoint/2010/main" val="2992603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 Minority Representation </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2952858" y="1737360"/>
            <a:ext cx="6639925" cy="4945426"/>
          </a:xfrm>
          <a:prstGeom prst="rect">
            <a:avLst/>
          </a:prstGeom>
          <a:ln>
            <a:solidFill>
              <a:schemeClr val="tx1"/>
            </a:solidFill>
          </a:ln>
        </p:spPr>
      </p:pic>
      <p:sp>
        <p:nvSpPr>
          <p:cNvPr id="5" name="TextBox 4"/>
          <p:cNvSpPr txBox="1"/>
          <p:nvPr/>
        </p:nvSpPr>
        <p:spPr>
          <a:xfrm>
            <a:off x="186526" y="6436565"/>
            <a:ext cx="2406869" cy="400110"/>
          </a:xfrm>
          <a:prstGeom prst="rect">
            <a:avLst/>
          </a:prstGeom>
          <a:noFill/>
        </p:spPr>
        <p:txBody>
          <a:bodyPr wrap="square" rtlCol="0">
            <a:spAutoFit/>
          </a:bodyPr>
          <a:lstStyle/>
          <a:p>
            <a:r>
              <a:rPr lang="en-US" sz="1000" dirty="0"/>
              <a:t>Note: Gaps to 100% represent “other”, should probably fix…  </a:t>
            </a:r>
          </a:p>
        </p:txBody>
      </p:sp>
    </p:spTree>
    <p:extLst>
      <p:ext uri="{BB962C8B-B14F-4D97-AF65-F5344CB8AC3E}">
        <p14:creationId xmlns:p14="http://schemas.microsoft.com/office/powerpoint/2010/main" val="4066366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180320" cy="1450757"/>
          </a:xfrm>
        </p:spPr>
        <p:txBody>
          <a:bodyPr/>
          <a:lstStyle/>
          <a:p>
            <a:r>
              <a:rPr lang="en-US" dirty="0"/>
              <a:t>Interaction of Disparities </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2681420" y="1845734"/>
            <a:ext cx="6550716" cy="4927195"/>
          </a:xfrm>
          <a:prstGeom prst="rect">
            <a:avLst/>
          </a:prstGeom>
          <a:ln>
            <a:solidFill>
              <a:schemeClr val="tx1"/>
            </a:solidFill>
          </a:ln>
        </p:spPr>
      </p:pic>
    </p:spTree>
    <p:extLst>
      <p:ext uri="{BB962C8B-B14F-4D97-AF65-F5344CB8AC3E}">
        <p14:creationId xmlns:p14="http://schemas.microsoft.com/office/powerpoint/2010/main" val="250269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Rankings by Gender Inclusion </a:t>
            </a:r>
          </a:p>
        </p:txBody>
      </p:sp>
      <p:graphicFrame>
        <p:nvGraphicFramePr>
          <p:cNvPr id="4" name="Table 3"/>
          <p:cNvGraphicFramePr>
            <a:graphicFrameLocks noGrp="1"/>
          </p:cNvGraphicFramePr>
          <p:nvPr>
            <p:extLst>
              <p:ext uri="{D42A27DB-BD31-4B8C-83A1-F6EECF244321}">
                <p14:modId xmlns:p14="http://schemas.microsoft.com/office/powerpoint/2010/main" val="3677236489"/>
              </p:ext>
            </p:extLst>
          </p:nvPr>
        </p:nvGraphicFramePr>
        <p:xfrm>
          <a:off x="3616462" y="2259155"/>
          <a:ext cx="4702033" cy="4001358"/>
        </p:xfrm>
        <a:graphic>
          <a:graphicData uri="http://schemas.openxmlformats.org/drawingml/2006/table">
            <a:tbl>
              <a:tblPr>
                <a:tableStyleId>{5C22544A-7EE6-4342-B048-85BDC9FD1C3A}</a:tableStyleId>
              </a:tblPr>
              <a:tblGrid>
                <a:gridCol w="489515">
                  <a:extLst>
                    <a:ext uri="{9D8B030D-6E8A-4147-A177-3AD203B41FA5}">
                      <a16:colId xmlns:a16="http://schemas.microsoft.com/office/drawing/2014/main" val="20000"/>
                    </a:ext>
                  </a:extLst>
                </a:gridCol>
                <a:gridCol w="2291364">
                  <a:extLst>
                    <a:ext uri="{9D8B030D-6E8A-4147-A177-3AD203B41FA5}">
                      <a16:colId xmlns:a16="http://schemas.microsoft.com/office/drawing/2014/main" val="20001"/>
                    </a:ext>
                  </a:extLst>
                </a:gridCol>
                <a:gridCol w="960577">
                  <a:extLst>
                    <a:ext uri="{9D8B030D-6E8A-4147-A177-3AD203B41FA5}">
                      <a16:colId xmlns:a16="http://schemas.microsoft.com/office/drawing/2014/main" val="20002"/>
                    </a:ext>
                  </a:extLst>
                </a:gridCol>
                <a:gridCol w="960577">
                  <a:extLst>
                    <a:ext uri="{9D8B030D-6E8A-4147-A177-3AD203B41FA5}">
                      <a16:colId xmlns:a16="http://schemas.microsoft.com/office/drawing/2014/main" val="20003"/>
                    </a:ext>
                  </a:extLst>
                </a:gridCol>
              </a:tblGrid>
              <a:tr h="244689">
                <a:tc>
                  <a:txBody>
                    <a:bodyPr/>
                    <a:lstStyle/>
                    <a:p>
                      <a:pPr algn="ctr" fontAlgn="b"/>
                      <a:r>
                        <a:rPr lang="en-US" sz="1200" b="1" i="0" u="none" strike="noStrike" dirty="0">
                          <a:solidFill>
                            <a:srgbClr val="000000"/>
                          </a:solidFill>
                          <a:effectLst/>
                          <a:latin typeface="Calibri" panose="020F0502020204030204" pitchFamily="34" charset="0"/>
                        </a:rPr>
                        <a:t>Rank </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l" fontAlgn="b"/>
                      <a:r>
                        <a:rPr lang="en-US" sz="1200" b="1" i="0" u="none" strike="noStrike" dirty="0">
                          <a:solidFill>
                            <a:srgbClr val="000000"/>
                          </a:solidFill>
                          <a:effectLst/>
                          <a:latin typeface="Calibri" panose="020F0502020204030204" pitchFamily="34" charset="0"/>
                        </a:rPr>
                        <a:t>School </a:t>
                      </a:r>
                    </a:p>
                  </a:txBody>
                  <a:tcPr marL="9525" marR="9525" marT="9525" marB="0" anchor="b">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200" b="1" i="0" u="none" strike="noStrike" dirty="0">
                          <a:solidFill>
                            <a:srgbClr val="000000"/>
                          </a:solidFill>
                          <a:effectLst/>
                          <a:latin typeface="Calibri" panose="020F0502020204030204" pitchFamily="34" charset="0"/>
                        </a:rPr>
                        <a:t>% Female Students</a:t>
                      </a:r>
                    </a:p>
                  </a:txBody>
                  <a:tcPr marL="9525" marR="9525" marT="9525" marB="0" anchor="b">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200" b="1" i="0" u="none" strike="noStrike" dirty="0">
                          <a:solidFill>
                            <a:srgbClr val="000000"/>
                          </a:solidFill>
                          <a:effectLst/>
                          <a:latin typeface="Calibri" panose="020F0502020204030204" pitchFamily="34" charset="0"/>
                        </a:rPr>
                        <a:t>% Female Econ Faculty</a:t>
                      </a:r>
                      <a:r>
                        <a:rPr lang="en-US" sz="1200" b="1" i="0" u="none" strike="noStrike" baseline="0" dirty="0">
                          <a:solidFill>
                            <a:srgbClr val="000000"/>
                          </a:solidFill>
                          <a:effectLst/>
                          <a:latin typeface="Calibri" panose="020F0502020204030204" pitchFamily="34" charset="0"/>
                        </a:rPr>
                        <a:t> </a:t>
                      </a:r>
                      <a:endParaRPr lang="en-US" sz="1200" b="1" i="0" u="none" strike="noStrike" dirty="0">
                        <a:solidFill>
                          <a:srgbClr val="000000"/>
                        </a:solidFill>
                        <a:effectLst/>
                        <a:latin typeface="Calibri" panose="020F0502020204030204" pitchFamily="34"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0000"/>
                  </a:ext>
                </a:extLst>
              </a:tr>
              <a:tr h="242268">
                <a:tc>
                  <a:txBody>
                    <a:bodyPr/>
                    <a:lstStyle/>
                    <a:p>
                      <a:pPr algn="ctr" fontAlgn="b"/>
                      <a:r>
                        <a:rPr lang="en-US" sz="1200" b="0" i="0" u="none" strike="noStrike" dirty="0">
                          <a:solidFill>
                            <a:srgbClr val="000000"/>
                          </a:solidFill>
                          <a:effectLst/>
                          <a:latin typeface="Calibri" panose="020F0502020204030204" pitchFamily="34" charset="0"/>
                        </a:rPr>
                        <a:t>1</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Columbia University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38</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1"/>
                  </a:ext>
                </a:extLst>
              </a:tr>
              <a:tr h="242268">
                <a:tc>
                  <a:txBody>
                    <a:bodyPr/>
                    <a:lstStyle/>
                    <a:p>
                      <a:pPr algn="ctr" fontAlgn="b"/>
                      <a:r>
                        <a:rPr lang="en-US" sz="1200" b="0" i="0" u="none" strike="noStrike" dirty="0">
                          <a:solidFill>
                            <a:srgbClr val="000000"/>
                          </a:solidFill>
                          <a:effectLst/>
                          <a:latin typeface="Calibri" panose="020F0502020204030204" pitchFamily="34" charset="0"/>
                        </a:rPr>
                        <a:t>2</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California-San Diego</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36</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2"/>
                  </a:ext>
                </a:extLst>
              </a:tr>
              <a:tr h="242268">
                <a:tc>
                  <a:txBody>
                    <a:bodyPr/>
                    <a:lstStyle/>
                    <a:p>
                      <a:pPr algn="ctr" fontAlgn="b"/>
                      <a:r>
                        <a:rPr lang="en-US" sz="1200" b="0" i="0" u="none" strike="noStrike" dirty="0">
                          <a:solidFill>
                            <a:srgbClr val="000000"/>
                          </a:solidFill>
                          <a:effectLst/>
                          <a:latin typeface="Calibri" panose="020F0502020204030204" pitchFamily="34" charset="0"/>
                        </a:rPr>
                        <a:t>3</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Massachusetts Institute of Technology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32</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13</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42268">
                <a:tc>
                  <a:txBody>
                    <a:bodyPr/>
                    <a:lstStyle/>
                    <a:p>
                      <a:pPr algn="ctr" fontAlgn="b"/>
                      <a:r>
                        <a:rPr lang="en-US" sz="1200" b="0" i="0" u="none" strike="noStrike" dirty="0">
                          <a:solidFill>
                            <a:srgbClr val="000000"/>
                          </a:solidFill>
                          <a:effectLst/>
                          <a:latin typeface="Calibri" panose="020F0502020204030204" pitchFamily="34" charset="0"/>
                        </a:rPr>
                        <a:t>4</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Pennsylvania</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32</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14</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4"/>
                  </a:ext>
                </a:extLst>
              </a:tr>
              <a:tr h="242268">
                <a:tc>
                  <a:txBody>
                    <a:bodyPr/>
                    <a:lstStyle/>
                    <a:p>
                      <a:pPr algn="ctr" fontAlgn="b"/>
                      <a:r>
                        <a:rPr lang="en-US" sz="1200" b="0" i="0" u="none" strike="noStrike" dirty="0">
                          <a:solidFill>
                            <a:srgbClr val="000000"/>
                          </a:solidFill>
                          <a:effectLst/>
                          <a:latin typeface="Calibri" panose="020F0502020204030204" pitchFamily="34" charset="0"/>
                        </a:rPr>
                        <a:t>5</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Wisconsin-Madison</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5"/>
                  </a:ext>
                </a:extLst>
              </a:tr>
              <a:tr h="242268">
                <a:tc>
                  <a:txBody>
                    <a:bodyPr/>
                    <a:lstStyle/>
                    <a:p>
                      <a:pPr algn="ctr" fontAlgn="b"/>
                      <a:r>
                        <a:rPr lang="en-US" sz="1200" b="0" i="0" u="none" strike="noStrike" dirty="0">
                          <a:solidFill>
                            <a:srgbClr val="000000"/>
                          </a:solidFill>
                          <a:effectLst/>
                          <a:latin typeface="Calibri" panose="020F0502020204030204" pitchFamily="34" charset="0"/>
                        </a:rPr>
                        <a:t>6</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Michigan-Ann Arbor</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12</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6"/>
                  </a:ext>
                </a:extLst>
              </a:tr>
              <a:tr h="242268">
                <a:tc>
                  <a:txBody>
                    <a:bodyPr/>
                    <a:lstStyle/>
                    <a:p>
                      <a:pPr algn="ctr" fontAlgn="b"/>
                      <a:r>
                        <a:rPr lang="en-US" sz="1200" b="0" i="0" u="none" strike="noStrike" dirty="0">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Yale University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12</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7"/>
                  </a:ext>
                </a:extLst>
              </a:tr>
              <a:tr h="242268">
                <a:tc>
                  <a:txBody>
                    <a:bodyPr/>
                    <a:lstStyle/>
                    <a:p>
                      <a:pPr algn="ctr" fontAlgn="b"/>
                      <a:r>
                        <a:rPr lang="en-US" sz="1200" b="0" i="0" u="none" strike="noStrike" dirty="0">
                          <a:solidFill>
                            <a:srgbClr val="000000"/>
                          </a:solidFill>
                          <a:effectLst/>
                          <a:latin typeface="Calibri" panose="020F0502020204030204" pitchFamily="34" charset="0"/>
                        </a:rPr>
                        <a:t>8</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California-Berkeley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12</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8"/>
                  </a:ext>
                </a:extLst>
              </a:tr>
              <a:tr h="242268">
                <a:tc>
                  <a:txBody>
                    <a:bodyPr/>
                    <a:lstStyle/>
                    <a:p>
                      <a:pPr algn="ctr" fontAlgn="b"/>
                      <a:r>
                        <a:rPr lang="en-US" sz="1200" b="0" i="0" u="none" strike="noStrike" dirty="0">
                          <a:solidFill>
                            <a:srgbClr val="000000"/>
                          </a:solidFill>
                          <a:effectLst/>
                          <a:latin typeface="Calibri" panose="020F0502020204030204" pitchFamily="34" charset="0"/>
                        </a:rPr>
                        <a:t>9</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California-Los Angeles</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27</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20</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9"/>
                  </a:ext>
                </a:extLst>
              </a:tr>
              <a:tr h="234851">
                <a:tc>
                  <a:txBody>
                    <a:bodyPr/>
                    <a:lstStyle/>
                    <a:p>
                      <a:pPr algn="ctr" fontAlgn="b"/>
                      <a:r>
                        <a:rPr lang="en-US" sz="1200" b="0" i="0" u="none" strike="noStrike" dirty="0">
                          <a:solidFill>
                            <a:srgbClr val="000000"/>
                          </a:solidFill>
                          <a:effectLst/>
                          <a:latin typeface="Calibri" panose="020F0502020204030204" pitchFamily="34" charset="0"/>
                        </a:rPr>
                        <a:t>10</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Harvard University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27</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12</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0"/>
                  </a:ext>
                </a:extLst>
              </a:tr>
              <a:tr h="241738">
                <a:tc>
                  <a:txBody>
                    <a:bodyPr/>
                    <a:lstStyle/>
                    <a:p>
                      <a:pPr algn="ctr" fontAlgn="b"/>
                      <a:r>
                        <a:rPr lang="en-US" sz="1200" b="0" i="0" u="none" strike="noStrike" dirty="0">
                          <a:solidFill>
                            <a:srgbClr val="000000"/>
                          </a:solidFill>
                          <a:effectLst/>
                          <a:latin typeface="Calibri" panose="020F0502020204030204" pitchFamily="34" charset="0"/>
                        </a:rPr>
                        <a:t>11</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Stanford University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26</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14</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1"/>
                  </a:ext>
                </a:extLst>
              </a:tr>
              <a:tr h="242268">
                <a:tc>
                  <a:txBody>
                    <a:bodyPr/>
                    <a:lstStyle/>
                    <a:p>
                      <a:pPr algn="ctr" fontAlgn="b"/>
                      <a:r>
                        <a:rPr lang="en-US" sz="1200" b="0" i="0" u="none" strike="noStrike" dirty="0">
                          <a:solidFill>
                            <a:srgbClr val="000000"/>
                          </a:solidFill>
                          <a:effectLst/>
                          <a:latin typeface="Calibri" panose="020F0502020204030204" pitchFamily="34" charset="0"/>
                        </a:rPr>
                        <a:t>12</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Princeton University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24</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9</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2"/>
                  </a:ext>
                </a:extLst>
              </a:tr>
              <a:tr h="242268">
                <a:tc>
                  <a:txBody>
                    <a:bodyPr/>
                    <a:lstStyle/>
                    <a:p>
                      <a:pPr algn="ctr" fontAlgn="b"/>
                      <a:r>
                        <a:rPr lang="en-US" sz="1200" b="0" i="0" u="none" strike="noStrike" dirty="0">
                          <a:solidFill>
                            <a:srgbClr val="000000"/>
                          </a:solidFill>
                          <a:effectLst/>
                          <a:latin typeface="Calibri" panose="020F0502020204030204" pitchFamily="34" charset="0"/>
                        </a:rPr>
                        <a:t>13</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New York University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21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9</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3"/>
                  </a:ext>
                </a:extLst>
              </a:tr>
              <a:tr h="242268">
                <a:tc>
                  <a:txBody>
                    <a:bodyPr/>
                    <a:lstStyle/>
                    <a:p>
                      <a:pPr algn="ctr" fontAlgn="b"/>
                      <a:r>
                        <a:rPr lang="en-US" sz="1200" b="0" i="0" u="none" strike="noStrike" dirty="0">
                          <a:solidFill>
                            <a:srgbClr val="000000"/>
                          </a:solidFill>
                          <a:effectLst/>
                          <a:latin typeface="Calibri" panose="020F0502020204030204" pitchFamily="34" charset="0"/>
                        </a:rPr>
                        <a:t>14</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Chicago</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8</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4"/>
                  </a:ext>
                </a:extLst>
              </a:tr>
              <a:tr h="242268">
                <a:tc>
                  <a:txBody>
                    <a:bodyPr/>
                    <a:lstStyle/>
                    <a:p>
                      <a:pPr algn="ctr" fontAlgn="b"/>
                      <a:r>
                        <a:rPr lang="en-US" sz="1200" b="0" i="0" u="none" strike="noStrike" dirty="0">
                          <a:solidFill>
                            <a:srgbClr val="000000"/>
                          </a:solidFill>
                          <a:effectLst/>
                          <a:latin typeface="Calibri" panose="020F0502020204030204" pitchFamily="34" charset="0"/>
                        </a:rPr>
                        <a:t>15</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panose="020F0502020204030204" pitchFamily="34" charset="0"/>
                        </a:rPr>
                        <a:t>Northwestern University</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panose="020F0502020204030204" pitchFamily="34" charset="0"/>
                        </a:rPr>
                        <a:t>13</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panose="020F0502020204030204" pitchFamily="34" charset="0"/>
                        </a:rPr>
                        <a:t>15</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5"/>
                  </a:ext>
                </a:extLst>
              </a:tr>
            </a:tbl>
          </a:graphicData>
        </a:graphic>
      </p:graphicFrame>
      <p:sp>
        <p:nvSpPr>
          <p:cNvPr id="6" name="TextBox 5"/>
          <p:cNvSpPr txBox="1"/>
          <p:nvPr/>
        </p:nvSpPr>
        <p:spPr>
          <a:xfrm>
            <a:off x="2879733" y="1865903"/>
            <a:ext cx="6316819" cy="369332"/>
          </a:xfrm>
          <a:prstGeom prst="rect">
            <a:avLst/>
          </a:prstGeom>
          <a:noFill/>
        </p:spPr>
        <p:txBody>
          <a:bodyPr wrap="square" rtlCol="0">
            <a:spAutoFit/>
          </a:bodyPr>
          <a:lstStyle/>
          <a:p>
            <a:r>
              <a:rPr lang="en-US" dirty="0"/>
              <a:t>Top 15 Schools re-ranked by inclusion of women from 2010-2015</a:t>
            </a:r>
          </a:p>
        </p:txBody>
      </p:sp>
      <p:sp>
        <p:nvSpPr>
          <p:cNvPr id="7" name="TextBox 6"/>
          <p:cNvSpPr txBox="1"/>
          <p:nvPr/>
        </p:nvSpPr>
        <p:spPr>
          <a:xfrm>
            <a:off x="182879" y="6456817"/>
            <a:ext cx="10393314" cy="246221"/>
          </a:xfrm>
          <a:prstGeom prst="rect">
            <a:avLst/>
          </a:prstGeom>
          <a:noFill/>
        </p:spPr>
        <p:txBody>
          <a:bodyPr wrap="square" rtlCol="0">
            <a:spAutoFit/>
          </a:bodyPr>
          <a:lstStyle/>
          <a:p>
            <a:r>
              <a:rPr lang="en-US" sz="1000" dirty="0"/>
              <a:t>Source: NCES IPEDS, based on total graduates from 2010-2015 and rankings from US News Rankings,</a:t>
            </a:r>
          </a:p>
        </p:txBody>
      </p:sp>
      <p:cxnSp>
        <p:nvCxnSpPr>
          <p:cNvPr id="8" name="Straight Connector 7"/>
          <p:cNvCxnSpPr/>
          <p:nvPr/>
        </p:nvCxnSpPr>
        <p:spPr>
          <a:xfrm>
            <a:off x="3616462" y="3153104"/>
            <a:ext cx="4702033" cy="2102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ight Brace 10"/>
          <p:cNvSpPr/>
          <p:nvPr/>
        </p:nvSpPr>
        <p:spPr>
          <a:xfrm>
            <a:off x="8534400" y="3174126"/>
            <a:ext cx="472966" cy="3086388"/>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p:cNvSpPr txBox="1"/>
          <p:nvPr/>
        </p:nvSpPr>
        <p:spPr>
          <a:xfrm>
            <a:off x="9196552" y="4353806"/>
            <a:ext cx="2259724" cy="646331"/>
          </a:xfrm>
          <a:prstGeom prst="rect">
            <a:avLst/>
          </a:prstGeom>
          <a:noFill/>
          <a:ln>
            <a:solidFill>
              <a:schemeClr val="tx1"/>
            </a:solidFill>
          </a:ln>
        </p:spPr>
        <p:txBody>
          <a:bodyPr wrap="square" rtlCol="0">
            <a:spAutoFit/>
          </a:bodyPr>
          <a:lstStyle/>
          <a:p>
            <a:pPr algn="ctr"/>
            <a:r>
              <a:rPr lang="en-US" dirty="0">
                <a:solidFill>
                  <a:srgbClr val="FF0000"/>
                </a:solidFill>
              </a:rPr>
              <a:t>Below Average for % Female Students </a:t>
            </a:r>
          </a:p>
        </p:txBody>
      </p:sp>
    </p:spTree>
    <p:extLst>
      <p:ext uri="{BB962C8B-B14F-4D97-AF65-F5344CB8AC3E}">
        <p14:creationId xmlns:p14="http://schemas.microsoft.com/office/powerpoint/2010/main" val="2788547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Rankings by Racial Inclusion </a:t>
            </a:r>
          </a:p>
        </p:txBody>
      </p:sp>
      <p:graphicFrame>
        <p:nvGraphicFramePr>
          <p:cNvPr id="5" name="Table 4"/>
          <p:cNvGraphicFramePr>
            <a:graphicFrameLocks noGrp="1"/>
          </p:cNvGraphicFramePr>
          <p:nvPr>
            <p:extLst>
              <p:ext uri="{D42A27DB-BD31-4B8C-83A1-F6EECF244321}">
                <p14:modId xmlns:p14="http://schemas.microsoft.com/office/powerpoint/2010/main" val="2566428862"/>
              </p:ext>
            </p:extLst>
          </p:nvPr>
        </p:nvGraphicFramePr>
        <p:xfrm>
          <a:off x="3578409" y="2317594"/>
          <a:ext cx="4398436" cy="3866493"/>
        </p:xfrm>
        <a:graphic>
          <a:graphicData uri="http://schemas.openxmlformats.org/drawingml/2006/table">
            <a:tbl>
              <a:tblPr>
                <a:tableStyleId>{5C22544A-7EE6-4342-B048-85BDC9FD1C3A}</a:tableStyleId>
              </a:tblPr>
              <a:tblGrid>
                <a:gridCol w="430455">
                  <a:extLst>
                    <a:ext uri="{9D8B030D-6E8A-4147-A177-3AD203B41FA5}">
                      <a16:colId xmlns:a16="http://schemas.microsoft.com/office/drawing/2014/main" val="20000"/>
                    </a:ext>
                  </a:extLst>
                </a:gridCol>
                <a:gridCol w="2338878">
                  <a:extLst>
                    <a:ext uri="{9D8B030D-6E8A-4147-A177-3AD203B41FA5}">
                      <a16:colId xmlns:a16="http://schemas.microsoft.com/office/drawing/2014/main" val="20001"/>
                    </a:ext>
                  </a:extLst>
                </a:gridCol>
                <a:gridCol w="714703">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tblGrid>
              <a:tr h="240420">
                <a:tc>
                  <a:txBody>
                    <a:bodyPr/>
                    <a:lstStyle/>
                    <a:p>
                      <a:pPr algn="ctr" fontAlgn="b"/>
                      <a:r>
                        <a:rPr lang="en-US" sz="1200" b="1" i="0" u="none" strike="noStrike" dirty="0">
                          <a:solidFill>
                            <a:srgbClr val="000000"/>
                          </a:solidFill>
                          <a:effectLst/>
                          <a:latin typeface="Calibri" panose="020F0502020204030204" pitchFamily="34" charset="0"/>
                        </a:rPr>
                        <a:t>Rank </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l" fontAlgn="b"/>
                      <a:r>
                        <a:rPr lang="en-US" sz="1200" b="1" i="0" u="none" strike="noStrike" dirty="0">
                          <a:solidFill>
                            <a:srgbClr val="000000"/>
                          </a:solidFill>
                          <a:effectLst/>
                          <a:latin typeface="Calibri" panose="020F0502020204030204" pitchFamily="34" charset="0"/>
                        </a:rPr>
                        <a:t>School </a:t>
                      </a:r>
                    </a:p>
                  </a:txBody>
                  <a:tcPr marL="9525" marR="9525" marT="9525" marB="0" anchor="b">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200" b="1" i="0" u="none" strike="noStrike" dirty="0">
                          <a:solidFill>
                            <a:srgbClr val="000000"/>
                          </a:solidFill>
                          <a:effectLst/>
                          <a:latin typeface="Calibri" panose="020F0502020204030204" pitchFamily="34" charset="0"/>
                        </a:rPr>
                        <a:t>% POC*</a:t>
                      </a:r>
                    </a:p>
                  </a:txBody>
                  <a:tcPr marL="9525" marR="9525" marT="9525" marB="0" anchor="b">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200" b="1" i="0" u="none" strike="noStrike" dirty="0">
                          <a:solidFill>
                            <a:srgbClr val="000000"/>
                          </a:solidFill>
                          <a:effectLst/>
                          <a:latin typeface="Calibri" panose="020F0502020204030204" pitchFamily="34" charset="0"/>
                        </a:rPr>
                        <a:t># POC </a:t>
                      </a:r>
                      <a:r>
                        <a:rPr lang="en-US" sz="1200" b="1" i="0" u="none" strike="noStrike" baseline="0" dirty="0">
                          <a:solidFill>
                            <a:srgbClr val="000000"/>
                          </a:solidFill>
                          <a:effectLst/>
                          <a:latin typeface="Calibri" panose="020F0502020204030204" pitchFamily="34" charset="0"/>
                        </a:rPr>
                        <a:t> </a:t>
                      </a:r>
                      <a:endParaRPr lang="en-US" sz="1200" b="1" i="0" u="none" strike="noStrike" dirty="0">
                        <a:solidFill>
                          <a:srgbClr val="000000"/>
                        </a:solidFill>
                        <a:effectLst/>
                        <a:latin typeface="Calibri" panose="020F0502020204030204" pitchFamily="34"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0000"/>
                  </a:ext>
                </a:extLst>
              </a:tr>
              <a:tr h="242268">
                <a:tc>
                  <a:txBody>
                    <a:bodyPr/>
                    <a:lstStyle/>
                    <a:p>
                      <a:pPr algn="ctr" fontAlgn="b"/>
                      <a:r>
                        <a:rPr lang="en-US" sz="1200" b="0" i="0" u="none" strike="noStrike" dirty="0">
                          <a:solidFill>
                            <a:srgbClr val="000000"/>
                          </a:solidFill>
                          <a:effectLst/>
                          <a:latin typeface="Calibri" panose="020F0502020204030204" pitchFamily="34" charset="0"/>
                        </a:rPr>
                        <a:t>1</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Princeton University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42</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11</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1"/>
                  </a:ext>
                </a:extLst>
              </a:tr>
              <a:tr h="242268">
                <a:tc>
                  <a:txBody>
                    <a:bodyPr/>
                    <a:lstStyle/>
                    <a:p>
                      <a:pPr algn="ctr" fontAlgn="b"/>
                      <a:r>
                        <a:rPr lang="en-US" sz="1200" b="0" i="0" u="none" strike="noStrike" dirty="0">
                          <a:solidFill>
                            <a:srgbClr val="000000"/>
                          </a:solidFill>
                          <a:effectLst/>
                          <a:latin typeface="Calibri" panose="020F0502020204030204" pitchFamily="34" charset="0"/>
                        </a:rPr>
                        <a:t>2</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a:solidFill>
                            <a:srgbClr val="000000"/>
                          </a:solidFill>
                          <a:effectLst/>
                          <a:latin typeface="Calibri" panose="020F0502020204030204" pitchFamily="34" charset="0"/>
                        </a:rPr>
                        <a:t>Stanford University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33</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2"/>
                  </a:ext>
                </a:extLst>
              </a:tr>
              <a:tr h="242268">
                <a:tc>
                  <a:txBody>
                    <a:bodyPr/>
                    <a:lstStyle/>
                    <a:p>
                      <a:pPr algn="ctr" fontAlgn="b"/>
                      <a:r>
                        <a:rPr lang="en-US" sz="1200" b="0" i="0" u="none" strike="noStrike" dirty="0">
                          <a:solidFill>
                            <a:srgbClr val="000000"/>
                          </a:solidFill>
                          <a:effectLst/>
                          <a:latin typeface="Calibri" panose="020F0502020204030204" pitchFamily="34" charset="0"/>
                        </a:rPr>
                        <a:t>3</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Columbia University </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14</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42268">
                <a:tc>
                  <a:txBody>
                    <a:bodyPr/>
                    <a:lstStyle/>
                    <a:p>
                      <a:pPr algn="ctr" fontAlgn="b"/>
                      <a:r>
                        <a:rPr lang="en-US" sz="1200" b="0" i="0" u="none" strike="noStrike" dirty="0">
                          <a:solidFill>
                            <a:srgbClr val="000000"/>
                          </a:solidFill>
                          <a:effectLst/>
                          <a:latin typeface="Calibri" panose="020F0502020204030204" pitchFamily="34" charset="0"/>
                        </a:rPr>
                        <a:t>4</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a:solidFill>
                            <a:srgbClr val="000000"/>
                          </a:solidFill>
                          <a:effectLst/>
                          <a:latin typeface="Calibri" panose="020F0502020204030204" pitchFamily="34" charset="0"/>
                        </a:rPr>
                        <a:t>Massachusetts Institute of Technology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16</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4"/>
                  </a:ext>
                </a:extLst>
              </a:tr>
              <a:tr h="242268">
                <a:tc>
                  <a:txBody>
                    <a:bodyPr/>
                    <a:lstStyle/>
                    <a:p>
                      <a:pPr algn="ctr" fontAlgn="b"/>
                      <a:r>
                        <a:rPr lang="en-US" sz="1200" b="0" i="0" u="none" strike="noStrike" dirty="0">
                          <a:solidFill>
                            <a:srgbClr val="000000"/>
                          </a:solidFill>
                          <a:effectLst/>
                          <a:latin typeface="Calibri" panose="020F0502020204030204" pitchFamily="34" charset="0"/>
                        </a:rPr>
                        <a:t>5</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a:solidFill>
                            <a:srgbClr val="000000"/>
                          </a:solidFill>
                          <a:effectLst/>
                          <a:latin typeface="Calibri" panose="020F0502020204030204" pitchFamily="34" charset="0"/>
                        </a:rPr>
                        <a:t>University of California-Berkeley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28</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5"/>
                  </a:ext>
                </a:extLst>
              </a:tr>
              <a:tr h="242268">
                <a:tc>
                  <a:txBody>
                    <a:bodyPr/>
                    <a:lstStyle/>
                    <a:p>
                      <a:pPr algn="ctr" fontAlgn="b"/>
                      <a:r>
                        <a:rPr lang="en-US" sz="1200" b="0" i="0" u="none" strike="noStrike" dirty="0">
                          <a:solidFill>
                            <a:srgbClr val="000000"/>
                          </a:solidFill>
                          <a:effectLst/>
                          <a:latin typeface="Calibri" panose="020F0502020204030204" pitchFamily="34" charset="0"/>
                        </a:rPr>
                        <a:t>6</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a:solidFill>
                            <a:srgbClr val="000000"/>
                          </a:solidFill>
                          <a:effectLst/>
                          <a:latin typeface="Calibri" panose="020F0502020204030204" pitchFamily="34" charset="0"/>
                        </a:rPr>
                        <a:t>University of Wisconsin-Madison</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25</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6"/>
                  </a:ext>
                </a:extLst>
              </a:tr>
              <a:tr h="242268">
                <a:tc>
                  <a:txBody>
                    <a:bodyPr/>
                    <a:lstStyle/>
                    <a:p>
                      <a:pPr algn="ctr" fontAlgn="b"/>
                      <a:r>
                        <a:rPr lang="en-US" sz="1200" b="0" i="0" u="none" strike="noStrike" dirty="0">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a:solidFill>
                            <a:srgbClr val="000000"/>
                          </a:solidFill>
                          <a:effectLst/>
                          <a:latin typeface="Calibri" panose="020F0502020204030204" pitchFamily="34" charset="0"/>
                        </a:rPr>
                        <a:t>Harvard University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25</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15</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7"/>
                  </a:ext>
                </a:extLst>
              </a:tr>
              <a:tr h="242268">
                <a:tc>
                  <a:txBody>
                    <a:bodyPr/>
                    <a:lstStyle/>
                    <a:p>
                      <a:pPr algn="ctr" fontAlgn="b"/>
                      <a:r>
                        <a:rPr lang="en-US" sz="1200" b="0" i="0" u="none" strike="noStrike" dirty="0">
                          <a:solidFill>
                            <a:srgbClr val="000000"/>
                          </a:solidFill>
                          <a:effectLst/>
                          <a:latin typeface="Calibri" panose="020F0502020204030204" pitchFamily="34" charset="0"/>
                        </a:rPr>
                        <a:t>8</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a:solidFill>
                            <a:srgbClr val="000000"/>
                          </a:solidFill>
                          <a:effectLst/>
                          <a:latin typeface="Calibri" panose="020F0502020204030204" pitchFamily="34" charset="0"/>
                        </a:rPr>
                        <a:t>University of Chicago</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23</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11</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8"/>
                  </a:ext>
                </a:extLst>
              </a:tr>
              <a:tr h="242268">
                <a:tc>
                  <a:txBody>
                    <a:bodyPr/>
                    <a:lstStyle/>
                    <a:p>
                      <a:pPr algn="ctr" fontAlgn="b"/>
                      <a:r>
                        <a:rPr lang="en-US" sz="1200" b="0" i="0" u="none" strike="noStrike" dirty="0">
                          <a:solidFill>
                            <a:srgbClr val="000000"/>
                          </a:solidFill>
                          <a:effectLst/>
                          <a:latin typeface="Calibri" panose="020F0502020204030204" pitchFamily="34" charset="0"/>
                        </a:rPr>
                        <a:t>9</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a:solidFill>
                            <a:srgbClr val="000000"/>
                          </a:solidFill>
                          <a:effectLst/>
                          <a:latin typeface="Calibri" panose="020F0502020204030204" pitchFamily="34" charset="0"/>
                        </a:rPr>
                        <a:t>University of Michigan-Ann Arbor</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22</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17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9"/>
                  </a:ext>
                </a:extLst>
              </a:tr>
              <a:tr h="234851">
                <a:tc>
                  <a:txBody>
                    <a:bodyPr/>
                    <a:lstStyle/>
                    <a:p>
                      <a:pPr algn="ctr" fontAlgn="b"/>
                      <a:r>
                        <a:rPr lang="en-US" sz="1200" b="0" i="0" u="none" strike="noStrike" dirty="0">
                          <a:solidFill>
                            <a:srgbClr val="000000"/>
                          </a:solidFill>
                          <a:effectLst/>
                          <a:latin typeface="Calibri" panose="020F0502020204030204" pitchFamily="34" charset="0"/>
                        </a:rPr>
                        <a:t>10</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a:solidFill>
                            <a:srgbClr val="000000"/>
                          </a:solidFill>
                          <a:effectLst/>
                          <a:latin typeface="Calibri" panose="020F0502020204030204" pitchFamily="34" charset="0"/>
                        </a:rPr>
                        <a:t>University of Pennsylvania</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21</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0"/>
                  </a:ext>
                </a:extLst>
              </a:tr>
              <a:tr h="241738">
                <a:tc>
                  <a:txBody>
                    <a:bodyPr/>
                    <a:lstStyle/>
                    <a:p>
                      <a:pPr algn="ctr" fontAlgn="b"/>
                      <a:r>
                        <a:rPr lang="en-US" sz="1200" b="0" i="0" u="none" strike="noStrike" dirty="0">
                          <a:solidFill>
                            <a:srgbClr val="000000"/>
                          </a:solidFill>
                          <a:effectLst/>
                          <a:latin typeface="Calibri" panose="020F0502020204030204" pitchFamily="34" charset="0"/>
                        </a:rPr>
                        <a:t>11</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a:solidFill>
                            <a:srgbClr val="000000"/>
                          </a:solidFill>
                          <a:effectLst/>
                          <a:latin typeface="Calibri" panose="020F0502020204030204" pitchFamily="34" charset="0"/>
                        </a:rPr>
                        <a:t>Northwestern University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6</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1"/>
                  </a:ext>
                </a:extLst>
              </a:tr>
              <a:tr h="242268">
                <a:tc>
                  <a:txBody>
                    <a:bodyPr/>
                    <a:lstStyle/>
                    <a:p>
                      <a:pPr algn="ctr" fontAlgn="b"/>
                      <a:r>
                        <a:rPr lang="en-US" sz="1200" b="0" i="0" u="none" strike="noStrike" dirty="0">
                          <a:solidFill>
                            <a:srgbClr val="000000"/>
                          </a:solidFill>
                          <a:effectLst/>
                          <a:latin typeface="Calibri" panose="020F0502020204030204" pitchFamily="34" charset="0"/>
                        </a:rPr>
                        <a:t>12</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a:solidFill>
                            <a:srgbClr val="000000"/>
                          </a:solidFill>
                          <a:effectLst/>
                          <a:latin typeface="Calibri" panose="020F0502020204030204" pitchFamily="34" charset="0"/>
                        </a:rPr>
                        <a:t>University of California-Los Angeles</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18</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2"/>
                  </a:ext>
                </a:extLst>
              </a:tr>
              <a:tr h="242268">
                <a:tc>
                  <a:txBody>
                    <a:bodyPr/>
                    <a:lstStyle/>
                    <a:p>
                      <a:pPr algn="ctr" fontAlgn="b"/>
                      <a:r>
                        <a:rPr lang="en-US" sz="1200" b="0" i="0" u="none" strike="noStrike" dirty="0">
                          <a:solidFill>
                            <a:srgbClr val="000000"/>
                          </a:solidFill>
                          <a:effectLst/>
                          <a:latin typeface="Calibri" panose="020F0502020204030204" pitchFamily="34" charset="0"/>
                        </a:rPr>
                        <a:t>13</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a:solidFill>
                            <a:srgbClr val="000000"/>
                          </a:solidFill>
                          <a:effectLst/>
                          <a:latin typeface="Calibri" panose="020F0502020204030204" pitchFamily="34" charset="0"/>
                        </a:rPr>
                        <a:t>University of California-San Diego</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15</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10</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3"/>
                  </a:ext>
                </a:extLst>
              </a:tr>
              <a:tr h="242268">
                <a:tc>
                  <a:txBody>
                    <a:bodyPr/>
                    <a:lstStyle/>
                    <a:p>
                      <a:pPr algn="ctr" fontAlgn="b"/>
                      <a:r>
                        <a:rPr lang="en-US" sz="1200" b="0" i="0" u="none" strike="noStrike" dirty="0">
                          <a:solidFill>
                            <a:srgbClr val="000000"/>
                          </a:solidFill>
                          <a:effectLst/>
                          <a:latin typeface="Calibri" panose="020F0502020204030204" pitchFamily="34" charset="0"/>
                        </a:rPr>
                        <a:t>14</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a:solidFill>
                            <a:srgbClr val="000000"/>
                          </a:solidFill>
                          <a:effectLst/>
                          <a:latin typeface="Calibri" panose="020F0502020204030204" pitchFamily="34" charset="0"/>
                        </a:rPr>
                        <a:t>Yale University</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13</a:t>
                      </a:r>
                    </a:p>
                  </a:txBody>
                  <a:tcPr marL="9525" marR="9525" marT="9525" marB="0" anchor="b">
                    <a:noFill/>
                  </a:tcPr>
                </a:tc>
                <a:tc>
                  <a:txBody>
                    <a:bodyPr/>
                    <a:lstStyle/>
                    <a:p>
                      <a:pPr algn="ctr" fontAlgn="b"/>
                      <a:r>
                        <a:rPr lang="en-US" sz="1100" b="0" i="0" u="none" strike="noStrike">
                          <a:solidFill>
                            <a:srgbClr val="000000"/>
                          </a:solidFill>
                          <a:effectLst/>
                          <a:latin typeface="Calibri" panose="020F0502020204030204" pitchFamily="34" charset="0"/>
                        </a:rPr>
                        <a:t>4</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4"/>
                  </a:ext>
                </a:extLst>
              </a:tr>
              <a:tr h="242268">
                <a:tc>
                  <a:txBody>
                    <a:bodyPr/>
                    <a:lstStyle/>
                    <a:p>
                      <a:pPr algn="ctr" fontAlgn="b"/>
                      <a:r>
                        <a:rPr lang="en-US" sz="1200" b="0" i="0" u="none" strike="noStrike" dirty="0">
                          <a:solidFill>
                            <a:srgbClr val="000000"/>
                          </a:solidFill>
                          <a:effectLst/>
                          <a:latin typeface="Calibri" panose="020F0502020204030204" pitchFamily="34" charset="0"/>
                        </a:rPr>
                        <a:t>15</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panose="020F0502020204030204" pitchFamily="34" charset="0"/>
                        </a:rPr>
                        <a:t>New York University</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panose="020F0502020204030204" pitchFamily="34" charset="0"/>
                        </a:rPr>
                        <a:t>6</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5"/>
                  </a:ext>
                </a:extLst>
              </a:tr>
            </a:tbl>
          </a:graphicData>
        </a:graphic>
      </p:graphicFrame>
      <p:sp>
        <p:nvSpPr>
          <p:cNvPr id="6" name="TextBox 5"/>
          <p:cNvSpPr txBox="1"/>
          <p:nvPr/>
        </p:nvSpPr>
        <p:spPr>
          <a:xfrm>
            <a:off x="1731003" y="1842811"/>
            <a:ext cx="9211367" cy="369332"/>
          </a:xfrm>
          <a:prstGeom prst="rect">
            <a:avLst/>
          </a:prstGeom>
          <a:noFill/>
        </p:spPr>
        <p:txBody>
          <a:bodyPr wrap="square" rtlCol="0">
            <a:spAutoFit/>
          </a:bodyPr>
          <a:lstStyle/>
          <a:p>
            <a:r>
              <a:rPr lang="en-US" dirty="0"/>
              <a:t>Top 15 Schools re-ranked by inclusion of domestic students of color from 2010-2015</a:t>
            </a:r>
          </a:p>
        </p:txBody>
      </p:sp>
      <p:sp>
        <p:nvSpPr>
          <p:cNvPr id="7" name="TextBox 6"/>
          <p:cNvSpPr txBox="1"/>
          <p:nvPr/>
        </p:nvSpPr>
        <p:spPr>
          <a:xfrm>
            <a:off x="182878" y="6456817"/>
            <a:ext cx="10759491" cy="400110"/>
          </a:xfrm>
          <a:prstGeom prst="rect">
            <a:avLst/>
          </a:prstGeom>
          <a:noFill/>
        </p:spPr>
        <p:txBody>
          <a:bodyPr wrap="square" rtlCol="0">
            <a:spAutoFit/>
          </a:bodyPr>
          <a:lstStyle/>
          <a:p>
            <a:r>
              <a:rPr lang="en-US" sz="1000" dirty="0"/>
              <a:t>Source: NCES IPEDS, based on total domestic graduates from 2010-2015 and rankings from US News Rankings, * This is the percent of U.S. students who are People of Color (POC), non-white domestic students  </a:t>
            </a:r>
          </a:p>
        </p:txBody>
      </p:sp>
      <p:sp>
        <p:nvSpPr>
          <p:cNvPr id="8" name="Right Brace 7"/>
          <p:cNvSpPr/>
          <p:nvPr/>
        </p:nvSpPr>
        <p:spPr>
          <a:xfrm>
            <a:off x="8198069" y="4801403"/>
            <a:ext cx="472966" cy="1352183"/>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 name="Straight Connector 8"/>
          <p:cNvCxnSpPr/>
          <p:nvPr/>
        </p:nvCxnSpPr>
        <p:spPr>
          <a:xfrm>
            <a:off x="3578409" y="4792717"/>
            <a:ext cx="4398436" cy="868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892259" y="5154328"/>
            <a:ext cx="2050111" cy="646331"/>
          </a:xfrm>
          <a:prstGeom prst="rect">
            <a:avLst/>
          </a:prstGeom>
          <a:noFill/>
          <a:ln>
            <a:solidFill>
              <a:schemeClr val="tx1"/>
            </a:solidFill>
          </a:ln>
        </p:spPr>
        <p:txBody>
          <a:bodyPr wrap="square" rtlCol="0">
            <a:spAutoFit/>
          </a:bodyPr>
          <a:lstStyle/>
          <a:p>
            <a:pPr algn="ctr"/>
            <a:r>
              <a:rPr lang="en-US" dirty="0">
                <a:solidFill>
                  <a:srgbClr val="FF0000"/>
                </a:solidFill>
              </a:rPr>
              <a:t>Below Average for % POC</a:t>
            </a:r>
          </a:p>
        </p:txBody>
      </p:sp>
    </p:spTree>
    <p:extLst>
      <p:ext uri="{BB962C8B-B14F-4D97-AF65-F5344CB8AC3E}">
        <p14:creationId xmlns:p14="http://schemas.microsoft.com/office/powerpoint/2010/main" val="2403393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to consider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9251586"/>
              </p:ext>
            </p:extLst>
          </p:nvPr>
        </p:nvGraphicFramePr>
        <p:xfrm>
          <a:off x="1096963" y="1846263"/>
          <a:ext cx="10058400" cy="414020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tblGrid>
              <a:tr h="370840">
                <a:tc>
                  <a:txBody>
                    <a:bodyPr/>
                    <a:lstStyle/>
                    <a:p>
                      <a:r>
                        <a:rPr lang="en-US" dirty="0"/>
                        <a:t>Positives</a:t>
                      </a:r>
                    </a:p>
                  </a:txBody>
                  <a:tcPr/>
                </a:tc>
                <a:tc>
                  <a:txBody>
                    <a:bodyPr/>
                    <a:lstStyle/>
                    <a:p>
                      <a:r>
                        <a:rPr lang="en-US" dirty="0"/>
                        <a:t>Negatives </a:t>
                      </a:r>
                    </a:p>
                  </a:txBody>
                  <a:tcPr/>
                </a:tc>
                <a:extLst>
                  <a:ext uri="{0D108BD9-81ED-4DB2-BD59-A6C34878D82A}">
                    <a16:rowId xmlns:a16="http://schemas.microsoft.com/office/drawing/2014/main" val="10000"/>
                  </a:ext>
                </a:extLst>
              </a:tr>
              <a:tr h="370840">
                <a:tc>
                  <a:txBody>
                    <a:bodyPr/>
                    <a:lstStyle/>
                    <a:p>
                      <a:r>
                        <a:rPr lang="en-US" dirty="0"/>
                        <a:t>Economics is really interesting </a:t>
                      </a:r>
                    </a:p>
                  </a:txBody>
                  <a:tcPr/>
                </a:tc>
                <a:tc>
                  <a:txBody>
                    <a:bodyPr/>
                    <a:lstStyle/>
                    <a:p>
                      <a:r>
                        <a:rPr lang="en-US" dirty="0"/>
                        <a:t>Things probably won’t change quickly</a:t>
                      </a:r>
                    </a:p>
                  </a:txBody>
                  <a:tcPr/>
                </a:tc>
                <a:extLst>
                  <a:ext uri="{0D108BD9-81ED-4DB2-BD59-A6C34878D82A}">
                    <a16:rowId xmlns:a16="http://schemas.microsoft.com/office/drawing/2014/main" val="10001"/>
                  </a:ext>
                </a:extLst>
              </a:tr>
              <a:tr h="370840">
                <a:tc>
                  <a:txBody>
                    <a:bodyPr/>
                    <a:lstStyle/>
                    <a:p>
                      <a:r>
                        <a:rPr lang="en-US" dirty="0"/>
                        <a:t>Good work life</a:t>
                      </a:r>
                      <a:r>
                        <a:rPr lang="en-US" baseline="0" dirty="0"/>
                        <a:t> balance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Possible lower job satisfaction, frustration </a:t>
                      </a:r>
                      <a:endParaRPr lang="en-US" dirty="0"/>
                    </a:p>
                  </a:txBody>
                  <a:tcPr/>
                </a:tc>
                <a:extLst>
                  <a:ext uri="{0D108BD9-81ED-4DB2-BD59-A6C34878D82A}">
                    <a16:rowId xmlns:a16="http://schemas.microsoft.com/office/drawing/2014/main" val="10002"/>
                  </a:ext>
                </a:extLst>
              </a:tr>
              <a:tr h="370840">
                <a:tc>
                  <a:txBody>
                    <a:bodyPr/>
                    <a:lstStyle/>
                    <a:p>
                      <a:r>
                        <a:rPr lang="en-US" baseline="0" dirty="0"/>
                        <a:t>Strong job market prospects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Isolation</a:t>
                      </a:r>
                      <a:r>
                        <a:rPr lang="en-US" baseline="0" dirty="0"/>
                        <a:t> </a:t>
                      </a:r>
                      <a:endParaRPr lang="en-US" dirty="0"/>
                    </a:p>
                  </a:txBody>
                  <a:tcPr/>
                </a:tc>
                <a:extLst>
                  <a:ext uri="{0D108BD9-81ED-4DB2-BD59-A6C34878D82A}">
                    <a16:rowId xmlns:a16="http://schemas.microsoft.com/office/drawing/2014/main" val="10003"/>
                  </a:ext>
                </a:extLst>
              </a:tr>
              <a:tr h="370840">
                <a:tc>
                  <a:txBody>
                    <a:bodyPr/>
                    <a:lstStyle/>
                    <a:p>
                      <a:r>
                        <a:rPr lang="en-US" dirty="0"/>
                        <a:t>High median pay, despite the gap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have to be</a:t>
                      </a:r>
                      <a:r>
                        <a:rPr lang="en-US" baseline="0" dirty="0"/>
                        <a:t> better to get to the same place </a:t>
                      </a:r>
                      <a:endParaRPr lang="en-US" dirty="0"/>
                    </a:p>
                  </a:txBody>
                  <a:tcPr/>
                </a:tc>
                <a:extLst>
                  <a:ext uri="{0D108BD9-81ED-4DB2-BD59-A6C34878D82A}">
                    <a16:rowId xmlns:a16="http://schemas.microsoft.com/office/drawing/2014/main" val="10004"/>
                  </a:ext>
                </a:extLst>
              </a:tr>
              <a:tr h="370840">
                <a:tc>
                  <a:txBody>
                    <a:bodyPr/>
                    <a:lstStyle/>
                    <a:p>
                      <a:r>
                        <a:rPr lang="en-US" dirty="0"/>
                        <a:t>Resources</a:t>
                      </a:r>
                      <a:r>
                        <a:rPr lang="en-US" baseline="0" dirty="0"/>
                        <a:t> might not be available in your workplace, but there are national resources such as through the AEA’s Committee on the Status of Women in the Economics Profession and Committee on the Status of Minority Groups, and the American Society of Hispanic Economists (ASHE) </a:t>
                      </a:r>
                      <a:endParaRPr lang="en-US" dirty="0"/>
                    </a:p>
                  </a:txBody>
                  <a:tcPr/>
                </a:tc>
                <a:tc>
                  <a:txBody>
                    <a:bodyPr/>
                    <a:lstStyle/>
                    <a:p>
                      <a:r>
                        <a:rPr lang="en-US" dirty="0"/>
                        <a:t>Can’t expect support</a:t>
                      </a:r>
                      <a:r>
                        <a:rPr lang="en-US" baseline="0" dirty="0"/>
                        <a:t> or acknowledgement of gender divide (from either gender) - </a:t>
                      </a:r>
                      <a:r>
                        <a:rPr lang="en-US" dirty="0"/>
                        <a:t>“There seems to be greater hostility</a:t>
                      </a:r>
                      <a:r>
                        <a:rPr lang="en-US" baseline="0" dirty="0"/>
                        <a:t> or at best indifference to the problems that women in particular face in the economics profession, perhaps because economic theory finds it very difficult to explain continued discrimination against any group if it entails a productivity cost” – Stuart </a:t>
                      </a:r>
                      <a:r>
                        <a:rPr lang="en-US" baseline="0" dirty="0" err="1"/>
                        <a:t>Hillmon</a:t>
                      </a:r>
                      <a:endParaRPr 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58491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to consider </a:t>
            </a:r>
          </a:p>
        </p:txBody>
      </p:sp>
      <p:sp>
        <p:nvSpPr>
          <p:cNvPr id="3" name="Content Placeholder 2"/>
          <p:cNvSpPr>
            <a:spLocks noGrp="1"/>
          </p:cNvSpPr>
          <p:nvPr>
            <p:ph idx="1"/>
          </p:nvPr>
        </p:nvSpPr>
        <p:spPr>
          <a:xfrm>
            <a:off x="1097280" y="1845733"/>
            <a:ext cx="10058400" cy="4334349"/>
          </a:xfrm>
        </p:spPr>
        <p:txBody>
          <a:bodyPr>
            <a:normAutofit lnSpcReduction="10000"/>
          </a:bodyPr>
          <a:lstStyle/>
          <a:p>
            <a:r>
              <a:rPr lang="en-US" dirty="0"/>
              <a:t>Will positives outweigh negatives? </a:t>
            </a:r>
          </a:p>
          <a:p>
            <a:endParaRPr lang="en-US" dirty="0"/>
          </a:p>
          <a:p>
            <a:r>
              <a:rPr lang="en-US" dirty="0"/>
              <a:t>What individual actions can you take to minimize the negatives and maximize the positives? </a:t>
            </a:r>
          </a:p>
          <a:p>
            <a:pPr lvl="1">
              <a:buFont typeface="Arial" panose="020B0604020202020204" pitchFamily="34" charset="0"/>
              <a:buChar char="•"/>
            </a:pPr>
            <a:r>
              <a:rPr lang="en-US" dirty="0"/>
              <a:t>Chose programs where you will be successful, not just based on ranking</a:t>
            </a:r>
          </a:p>
          <a:p>
            <a:pPr lvl="1">
              <a:buFont typeface="Arial" panose="020B0604020202020204" pitchFamily="34" charset="0"/>
              <a:buChar char="•"/>
            </a:pPr>
            <a:r>
              <a:rPr lang="en-US" dirty="0"/>
              <a:t>Reach out to mentors and look for external support </a:t>
            </a:r>
          </a:p>
          <a:p>
            <a:pPr lvl="1">
              <a:buFont typeface="Arial" panose="020B0604020202020204" pitchFamily="34" charset="0"/>
              <a:buChar char="•"/>
            </a:pPr>
            <a:r>
              <a:rPr lang="en-US" dirty="0"/>
              <a:t>Give yourself maximum flexibility when you enter the job market </a:t>
            </a:r>
          </a:p>
          <a:p>
            <a:pPr lvl="1">
              <a:buFont typeface="Arial" panose="020B0604020202020204" pitchFamily="34" charset="0"/>
              <a:buChar char="•"/>
            </a:pPr>
            <a:r>
              <a:rPr lang="en-US" dirty="0"/>
              <a:t>Really hone your passion for research</a:t>
            </a:r>
          </a:p>
          <a:p>
            <a:pPr marL="201168" lvl="1" indent="0">
              <a:buNone/>
            </a:pPr>
            <a:endParaRPr lang="en-US" dirty="0"/>
          </a:p>
          <a:p>
            <a:pPr marL="0" indent="0">
              <a:buNone/>
            </a:pPr>
            <a:r>
              <a:rPr lang="en-US" dirty="0"/>
              <a:t>What conditions will you have to accept as immutable? How important do you think this will be?</a:t>
            </a:r>
          </a:p>
          <a:p>
            <a:pPr lvl="1">
              <a:buFont typeface="Arial" panose="020B0604020202020204" pitchFamily="34" charset="0"/>
              <a:buChar char="•"/>
            </a:pPr>
            <a:r>
              <a:rPr lang="en-US" dirty="0"/>
              <a:t>If you are not promoted, will your work still be satisfying? </a:t>
            </a:r>
          </a:p>
          <a:p>
            <a:pPr lvl="1">
              <a:buFont typeface="Arial" panose="020B0604020202020204" pitchFamily="34" charset="0"/>
              <a:buChar char="•"/>
            </a:pPr>
            <a:r>
              <a:rPr lang="en-US" dirty="0"/>
              <a:t>If it is hard for you to publish, will your work still be satisfying?  </a:t>
            </a:r>
          </a:p>
          <a:p>
            <a:pPr lvl="1">
              <a:buFont typeface="Arial" panose="020B0604020202020204" pitchFamily="34" charset="0"/>
              <a:buChar char="•"/>
            </a:pPr>
            <a:r>
              <a:rPr lang="en-US" dirty="0"/>
              <a:t>If you end up as the only person “like you” in your department or section, will you have external support? </a:t>
            </a:r>
          </a:p>
          <a:p>
            <a:endParaRPr lang="en-US" dirty="0"/>
          </a:p>
        </p:txBody>
      </p:sp>
    </p:spTree>
    <p:extLst>
      <p:ext uri="{BB962C8B-B14F-4D97-AF65-F5344CB8AC3E}">
        <p14:creationId xmlns:p14="http://schemas.microsoft.com/office/powerpoint/2010/main" val="386523119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TM02900769[[fn=Retrospect]]</Template>
  <TotalTime>27384</TotalTime>
  <Words>1740</Words>
  <Application>Microsoft Office PowerPoint</Application>
  <PresentationFormat>Widescreen</PresentationFormat>
  <Paragraphs>391</Paragraphs>
  <Slides>20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Retrospect</vt:lpstr>
      <vt:lpstr>Overview to the Economics Profession</vt:lpstr>
      <vt:lpstr>Why a PhD in Economics? </vt:lpstr>
      <vt:lpstr>Good and Bad reasons for doing a PhD </vt:lpstr>
      <vt:lpstr> Figuring out if Economics is right for you</vt:lpstr>
      <vt:lpstr>Job Market Prospects </vt:lpstr>
      <vt:lpstr>Types of Economist Jobs </vt:lpstr>
      <vt:lpstr>Who graduates from PhD programs? </vt:lpstr>
      <vt:lpstr>Where do Economics PhDs graduate from? </vt:lpstr>
      <vt:lpstr>Where do Economics PhDs go to undergrad?  </vt:lpstr>
      <vt:lpstr>Where do Economics PhDs go to undergrad?  </vt:lpstr>
      <vt:lpstr>Where do Economics PhDs go to undergrad?  </vt:lpstr>
      <vt:lpstr>Considerations: Gender and Racial Disparities in Economics</vt:lpstr>
      <vt:lpstr>Gender Disparity </vt:lpstr>
      <vt:lpstr>Consequences of Gender Disparity</vt:lpstr>
      <vt:lpstr>Low Minority Representation </vt:lpstr>
      <vt:lpstr>Interaction of Disparities </vt:lpstr>
      <vt:lpstr>School Rankings by Gender Inclusion </vt:lpstr>
      <vt:lpstr>School Rankings by Racial Inclusion </vt:lpstr>
      <vt:lpstr>Things to consider</vt:lpstr>
      <vt:lpstr>Things to consider </vt:lpstr>
    </vt:vector>
  </TitlesOfParts>
  <Company>Federal Reserve Board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Preparing for the NSF</dc:title>
  <dc:creator>Natalie Duncombe</dc:creator>
  <cp:lastModifiedBy>Natalie Duncombe</cp:lastModifiedBy>
  <cp:revision>231</cp:revision>
  <dcterms:created xsi:type="dcterms:W3CDTF">2016-09-13T14:37:03Z</dcterms:created>
  <dcterms:modified xsi:type="dcterms:W3CDTF">2020-08-02T21:08:36Z</dcterms:modified>
</cp:coreProperties>
</file>